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7"/>
  </p:notesMasterIdLst>
  <p:sldIdLst>
    <p:sldId id="259" r:id="rId5"/>
    <p:sldId id="295" r:id="rId6"/>
    <p:sldId id="311" r:id="rId7"/>
    <p:sldId id="306" r:id="rId8"/>
    <p:sldId id="294" r:id="rId9"/>
    <p:sldId id="281" r:id="rId10"/>
    <p:sldId id="307" r:id="rId11"/>
    <p:sldId id="310" r:id="rId12"/>
    <p:sldId id="312" r:id="rId13"/>
    <p:sldId id="308" r:id="rId14"/>
    <p:sldId id="300" r:id="rId15"/>
    <p:sldId id="30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FF0E6F-B618-694C-6B3B-C33928ACB461}" v="92" dt="2023-12-04T06:40:26.409"/>
    <p1510:client id="{6539FE51-22F5-4433-890A-86166A8B1101}" v="2" dt="2023-12-05T01:09:44.018"/>
    <p1510:client id="{BA0A15A8-FB53-221C-22BD-058ED4433586}" v="90" dt="2023-12-04T03:17:34.912"/>
    <p1510:client id="{E623D607-13FC-4D2E-AE63-1991F30F9EDD}" v="11" dt="2023-12-04T20:46:47.6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7" autoAdjust="0"/>
    <p:restoredTop sz="58845" autoAdjust="0"/>
  </p:normalViewPr>
  <p:slideViewPr>
    <p:cSldViewPr snapToGrid="0">
      <p:cViewPr varScale="1">
        <p:scale>
          <a:sx n="58" d="100"/>
          <a:sy n="58" d="100"/>
        </p:scale>
        <p:origin x="916" y="36"/>
      </p:cViewPr>
      <p:guideLst/>
    </p:cSldViewPr>
  </p:slideViewPr>
  <p:notesTextViewPr>
    <p:cViewPr>
      <p:scale>
        <a:sx n="1" d="1"/>
        <a:sy n="1" d="1"/>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stin Mcclure" userId="981db19b-80ca-4034-ad2f-eda1789d8e95" providerId="ADAL" clId="{6539FE51-22F5-4433-890A-86166A8B1101}"/>
    <pc:docChg chg="undo custSel modSld">
      <pc:chgData name="Dustin Mcclure" userId="981db19b-80ca-4034-ad2f-eda1789d8e95" providerId="ADAL" clId="{6539FE51-22F5-4433-890A-86166A8B1101}" dt="2023-12-05T01:10:30.958" v="194" actId="12"/>
      <pc:docMkLst>
        <pc:docMk/>
      </pc:docMkLst>
      <pc:sldChg chg="modNotesTx">
        <pc:chgData name="Dustin Mcclure" userId="981db19b-80ca-4034-ad2f-eda1789d8e95" providerId="ADAL" clId="{6539FE51-22F5-4433-890A-86166A8B1101}" dt="2023-12-05T01:10:30.958" v="194" actId="12"/>
        <pc:sldMkLst>
          <pc:docMk/>
          <pc:sldMk cId="2976291157" sldId="281"/>
        </pc:sldMkLst>
      </pc:sldChg>
      <pc:sldChg chg="modSp mod modNotesTx">
        <pc:chgData name="Dustin Mcclure" userId="981db19b-80ca-4034-ad2f-eda1789d8e95" providerId="ADAL" clId="{6539FE51-22F5-4433-890A-86166A8B1101}" dt="2023-12-05T01:09:10.772" v="179" actId="113"/>
        <pc:sldMkLst>
          <pc:docMk/>
          <pc:sldMk cId="3871568735" sldId="294"/>
        </pc:sldMkLst>
        <pc:spChg chg="mod">
          <ac:chgData name="Dustin Mcclure" userId="981db19b-80ca-4034-ad2f-eda1789d8e95" providerId="ADAL" clId="{6539FE51-22F5-4433-890A-86166A8B1101}" dt="2023-12-05T01:07:39.769" v="154" actId="14861"/>
          <ac:spMkLst>
            <pc:docMk/>
            <pc:sldMk cId="3871568735" sldId="294"/>
            <ac:spMk id="2" creationId="{7E9D8101-4ED5-4D91-9EFA-B0E7C1EA6E26}"/>
          </ac:spMkLst>
        </pc:spChg>
        <pc:picChg chg="mod">
          <ac:chgData name="Dustin Mcclure" userId="981db19b-80ca-4034-ad2f-eda1789d8e95" providerId="ADAL" clId="{6539FE51-22F5-4433-890A-86166A8B1101}" dt="2023-12-05T01:07:00.086" v="7" actId="1076"/>
          <ac:picMkLst>
            <pc:docMk/>
            <pc:sldMk cId="3871568735" sldId="294"/>
            <ac:picMk id="8" creationId="{5A5996C8-9A00-4071-B24A-D1B22DDFAD6F}"/>
          </ac:picMkLst>
        </pc:picChg>
      </pc:sldChg>
      <pc:sldChg chg="modSp mod">
        <pc:chgData name="Dustin Mcclure" userId="981db19b-80ca-4034-ad2f-eda1789d8e95" providerId="ADAL" clId="{6539FE51-22F5-4433-890A-86166A8B1101}" dt="2023-12-05T01:02:53.512" v="2" actId="947"/>
        <pc:sldMkLst>
          <pc:docMk/>
          <pc:sldMk cId="3043070934" sldId="301"/>
        </pc:sldMkLst>
        <pc:spChg chg="mod">
          <ac:chgData name="Dustin Mcclure" userId="981db19b-80ca-4034-ad2f-eda1789d8e95" providerId="ADAL" clId="{6539FE51-22F5-4433-890A-86166A8B1101}" dt="2023-12-05T01:02:53.512" v="2" actId="947"/>
          <ac:spMkLst>
            <pc:docMk/>
            <pc:sldMk cId="3043070934" sldId="301"/>
            <ac:spMk id="3" creationId="{7137E6E0-B242-46D9-ABE6-B318CABC4509}"/>
          </ac:spMkLst>
        </pc:spChg>
      </pc:sldChg>
      <pc:sldChg chg="modNotesTx">
        <pc:chgData name="Dustin Mcclure" userId="981db19b-80ca-4034-ad2f-eda1789d8e95" providerId="ADAL" clId="{6539FE51-22F5-4433-890A-86166A8B1101}" dt="2023-12-05T01:09:39.046" v="190" actId="15"/>
        <pc:sldMkLst>
          <pc:docMk/>
          <pc:sldMk cId="742158403" sldId="306"/>
        </pc:sldMkLst>
      </pc:sldChg>
      <pc:sldChg chg="modNotesTx">
        <pc:chgData name="Dustin Mcclure" userId="981db19b-80ca-4034-ad2f-eda1789d8e95" providerId="ADAL" clId="{6539FE51-22F5-4433-890A-86166A8B1101}" dt="2023-12-05T01:10:04.402" v="192" actId="12"/>
        <pc:sldMkLst>
          <pc:docMk/>
          <pc:sldMk cId="284246058" sldId="3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1600" b="0" i="0" u="none" strike="noStrike" kern="1200" cap="none" spc="0" normalizeH="0" baseline="0" noProof="0" dirty="0">
                <a:ln>
                  <a:noFill/>
                </a:ln>
                <a:solidFill>
                  <a:srgbClr val="001E2E"/>
                </a:solidFill>
                <a:effectLst/>
                <a:uLnTx/>
                <a:uFillTx/>
                <a:latin typeface="Univers Condensed Light"/>
                <a:ea typeface="+mn-ea"/>
                <a:cs typeface="Calibri"/>
              </a:rPr>
              <a:t>Quote:</a:t>
            </a:r>
          </a:p>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kumimoji="0" lang="en-US" sz="1600" b="0" i="0" u="none" strike="noStrike" kern="1200" cap="none" spc="0" normalizeH="0" baseline="0" noProof="0" dirty="0">
                <a:ln>
                  <a:noFill/>
                </a:ln>
                <a:solidFill>
                  <a:srgbClr val="001E2E"/>
                </a:solidFill>
                <a:effectLst/>
                <a:uLnTx/>
                <a:uFillTx/>
                <a:latin typeface="Univers Condensed Light"/>
                <a:ea typeface="+mn-ea"/>
                <a:cs typeface="Calibri"/>
              </a:rPr>
              <a:t>“CloudStack virtual private cloud is a private, isolated part of CloudStack. A VPC can have its own virtual network topology that resembles a traditional physical network. You can launch instances in the virtual network that can have private addresses in the range of your choice, for example: 10.0.0.0/16. You can define network tiers within your VPC network range, which in turn enables you to group similar kinds of instances based on IP address range.” (Apache CloudStack n.d.)</a:t>
            </a:r>
          </a:p>
          <a:p>
            <a:endParaRPr lang="en-US" dirty="0"/>
          </a:p>
        </p:txBody>
      </p:sp>
      <p:sp>
        <p:nvSpPr>
          <p:cNvPr id="4" name="Slide Number Placeholder 3"/>
          <p:cNvSpPr>
            <a:spLocks noGrp="1"/>
          </p:cNvSpPr>
          <p:nvPr>
            <p:ph type="sldNum" sz="quarter" idx="5"/>
          </p:nvPr>
        </p:nvSpPr>
        <p:spPr/>
        <p:txBody>
          <a:bodyPr/>
          <a:lstStyle/>
          <a:p>
            <a:fld id="{F61EF503-E31C-4FCE-86D9-0C61A5CBE283}" type="slidenum">
              <a:rPr lang="en-US" smtClean="0"/>
              <a:t>2</a:t>
            </a:fld>
            <a:endParaRPr lang="en-US" dirty="0"/>
          </a:p>
        </p:txBody>
      </p:sp>
    </p:spTree>
    <p:extLst>
      <p:ext uri="{BB962C8B-B14F-4D97-AF65-F5344CB8AC3E}">
        <p14:creationId xmlns:p14="http://schemas.microsoft.com/office/powerpoint/2010/main" val="1128540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be using CloudStack on Google Cloud with Ubuntu and CentOS virtual machines.</a:t>
            </a:r>
          </a:p>
          <a:p>
            <a:endParaRPr lang="en-US" dirty="0"/>
          </a:p>
        </p:txBody>
      </p:sp>
      <p:sp>
        <p:nvSpPr>
          <p:cNvPr id="4" name="Slide Number Placeholder 3"/>
          <p:cNvSpPr>
            <a:spLocks noGrp="1"/>
          </p:cNvSpPr>
          <p:nvPr>
            <p:ph type="sldNum" sz="quarter" idx="5"/>
          </p:nvPr>
        </p:nvSpPr>
        <p:spPr/>
        <p:txBody>
          <a:bodyPr/>
          <a:lstStyle/>
          <a:p>
            <a:fld id="{F61EF503-E31C-4FCE-86D9-0C61A5CBE283}" type="slidenum">
              <a:rPr lang="en-US" smtClean="0"/>
              <a:t>3</a:t>
            </a:fld>
            <a:endParaRPr lang="en-US" dirty="0"/>
          </a:p>
        </p:txBody>
      </p:sp>
    </p:spTree>
    <p:extLst>
      <p:ext uri="{BB962C8B-B14F-4D97-AF65-F5344CB8AC3E}">
        <p14:creationId xmlns:p14="http://schemas.microsoft.com/office/powerpoint/2010/main" val="409102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a typeface="+mn-lt"/>
                <a:cs typeface="+mn-lt"/>
              </a:rPr>
              <a:t>SCALABILITY AND FLEXIBILITY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mn-lt"/>
                <a:cs typeface="+mn-lt"/>
              </a:rPr>
              <a:t>CAN GROW OR SHRINK ACCORDING TO ORGANIZATIONS NEEDS, CAN QUICKLY IMPLEMENT TEMPORARY CHANGES AS NEEDED</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a typeface="+mn-lt"/>
                <a:cs typeface="+mn-lt"/>
              </a:rPr>
              <a:t>ISOLATION AND </a:t>
            </a:r>
            <a:r>
              <a:rPr lang="en-US" b="1" dirty="0"/>
              <a:t>SECURITY</a:t>
            </a:r>
          </a:p>
          <a:p>
            <a:pPr marL="628650" lvl="1" indent="-171450">
              <a:buFont typeface="Arial" panose="020B0604020202020204" pitchFamily="34" charset="0"/>
              <a:buChar char="•"/>
            </a:pPr>
            <a:r>
              <a:rPr lang="en-US" dirty="0"/>
              <a:t>PROVIDES ISOLATION FROM THE PUBLIC CLOUD AND OPTIONS TO IMPLEMENT HIGH SECURITY FEATURES</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CUSTOMIZATION AND CONTROL</a:t>
            </a:r>
          </a:p>
          <a:p>
            <a:pPr marL="628650" lvl="1" indent="-171450">
              <a:buFont typeface="Arial" panose="020B0604020202020204" pitchFamily="34" charset="0"/>
              <a:buChar char="•"/>
            </a:pPr>
            <a:r>
              <a:rPr lang="en-US" dirty="0"/>
              <a:t>CUSTOMIZATIONS CAN INCREASE AS THE ADMINISTRATOR LEARNS THE POSSIBILITIES WITHIN CLOUDSTACK, AND ADMIN HAS THE POWER TO CONTROL THE TOPOLOGY, TRAFFIC AND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COMPLIANCE AND GOVERNANCE</a:t>
            </a:r>
          </a:p>
          <a:p>
            <a:pPr marL="628650" lvl="1" indent="-171450">
              <a:buFont typeface="Arial" panose="020B0604020202020204" pitchFamily="34" charset="0"/>
              <a:buChar char="•"/>
            </a:pPr>
            <a:r>
              <a:rPr lang="en-US" dirty="0"/>
              <a:t>CLOUDSTACK CAN MAKE IT RELATIVELY EASY TO IMPLEMENT COMMON COMPLIANCE PRACTICES—OR AT LEAST KNOW THAT IS OR ISN’T IMPLEMENTED AND ENSURE THE VPC IS ADMINISTERED ACCORDING TO ORGANIZATION GOVERNANCE</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HIGH AVAILABILITY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SOLUTION IS NOT SO READILY AFFECTED BY USE OF PUBLIC CLOUD RESOURCES; ADMINS CAN THEREFORE CCONFIGURE AND IMPLEMENT A SYSTEM THAT HAS RELIABLE AVAILABILITY AND PRIORITIZE WHERE AVAILABILITY SHOULD BE HIGHEST</a:t>
            </a:r>
          </a:p>
          <a:p>
            <a:endParaRPr lang="en-US" dirty="0"/>
          </a:p>
        </p:txBody>
      </p:sp>
      <p:sp>
        <p:nvSpPr>
          <p:cNvPr id="4" name="Slide Number Placeholder 3"/>
          <p:cNvSpPr>
            <a:spLocks noGrp="1"/>
          </p:cNvSpPr>
          <p:nvPr>
            <p:ph type="sldNum" sz="quarter" idx="5"/>
          </p:nvPr>
        </p:nvSpPr>
        <p:spPr/>
        <p:txBody>
          <a:bodyPr/>
          <a:lstStyle/>
          <a:p>
            <a:fld id="{F61EF503-E31C-4FCE-86D9-0C61A5CBE283}" type="slidenum">
              <a:rPr lang="en-US" smtClean="0"/>
              <a:t>4</a:t>
            </a:fld>
            <a:endParaRPr lang="en-US" dirty="0"/>
          </a:p>
        </p:txBody>
      </p:sp>
    </p:spTree>
    <p:extLst>
      <p:ext uri="{BB962C8B-B14F-4D97-AF65-F5344CB8AC3E}">
        <p14:creationId xmlns:p14="http://schemas.microsoft.com/office/powerpoint/2010/main" val="464959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kumimoji="0" lang="en-US" sz="1200" b="1" i="0" u="none" strike="noStrike" kern="1200" cap="none" spc="0" normalizeH="0" baseline="0" noProof="0" dirty="0">
                <a:ln>
                  <a:noFill/>
                </a:ln>
                <a:solidFill>
                  <a:schemeClr val="bg1"/>
                </a:solidFill>
                <a:effectLst/>
                <a:uLnTx/>
                <a:uFillTx/>
                <a:latin typeface="Walbaum Display Light"/>
                <a:ea typeface="+mj-ea"/>
                <a:cs typeface="+mj-cs"/>
              </a:rPr>
              <a:t>PERSONNEL COSTS</a:t>
            </a:r>
          </a:p>
          <a:p>
            <a:pPr marL="628650" lvl="1" indent="-171450">
              <a:buFont typeface="Arial" panose="020B0604020202020204" pitchFamily="34" charset="0"/>
              <a:buChar char="•"/>
            </a:pPr>
            <a:r>
              <a:rPr kumimoji="0" lang="en-US" sz="1200" b="0" i="0" u="none" strike="noStrike" kern="1200" cap="none" spc="0" normalizeH="0" baseline="0" noProof="0" dirty="0">
                <a:ln>
                  <a:noFill/>
                </a:ln>
                <a:solidFill>
                  <a:schemeClr val="bg1"/>
                </a:solidFill>
                <a:effectLst/>
                <a:uLnTx/>
                <a:uFillTx/>
                <a:latin typeface="Walbaum Display Light"/>
                <a:ea typeface="+mj-ea"/>
                <a:cs typeface="+mj-cs"/>
              </a:rPr>
              <a:t>EXPERIENCED NETWORK ADMINISTRATOR NECESSARY TO PREVENT ERRORS/PROBLEMS</a:t>
            </a:r>
          </a:p>
          <a:p>
            <a:pPr marL="171450" lvl="0" indent="-171450">
              <a:buFont typeface="Arial" panose="020B0604020202020204" pitchFamily="34" charset="0"/>
              <a:buChar char="•"/>
            </a:pPr>
            <a:r>
              <a:rPr lang="en-US" sz="1200" b="1" i="0" dirty="0">
                <a:solidFill>
                  <a:schemeClr val="bg1"/>
                </a:solidFill>
              </a:rPr>
              <a:t>COMPLEXITY</a:t>
            </a:r>
          </a:p>
          <a:p>
            <a:pPr marL="628650" lvl="1" indent="-171450">
              <a:buFont typeface="Arial" panose="020B0604020202020204" pitchFamily="34" charset="0"/>
              <a:buChar char="•"/>
            </a:pPr>
            <a:r>
              <a:rPr lang="en-US" sz="1200" b="0" i="0" dirty="0">
                <a:solidFill>
                  <a:schemeClr val="bg1"/>
                </a:solidFill>
              </a:rPr>
              <a:t>THE PROCESS OF PROPERLY IMPLEMENTING AND CONFIGURING CAN BE QUITE COMPLICATED</a:t>
            </a:r>
          </a:p>
          <a:p>
            <a:pPr marL="171450" indent="-171450">
              <a:buFont typeface="Arial" panose="020B0604020202020204" pitchFamily="34" charset="0"/>
              <a:buChar char="•"/>
            </a:pPr>
            <a:r>
              <a:rPr lang="en-US" sz="1200" b="1" i="0" dirty="0">
                <a:solidFill>
                  <a:schemeClr val="bg1"/>
                </a:solidFill>
              </a:rPr>
              <a:t>COMPLIANCE/LEGAL CONCERNS</a:t>
            </a:r>
          </a:p>
          <a:p>
            <a:pPr marL="628650" lvl="1" indent="-171450">
              <a:buFont typeface="Arial" panose="020B0604020202020204" pitchFamily="34" charset="0"/>
              <a:buChar char="•"/>
            </a:pPr>
            <a:r>
              <a:rPr lang="en-US" sz="1200" b="0" i="0" dirty="0">
                <a:solidFill>
                  <a:schemeClr val="bg1"/>
                </a:solidFill>
              </a:rPr>
              <a:t>OPERATING AN ORGANIZATION WITHIN THIS TYPE OF VPC MEANS THE LEGAL COMPLIANCES AND RESPONSIBILITIES ARE HELD BY THE ORGANIZATION, RATHER THAN A CLOUD SERVICE PROVIDER</a:t>
            </a:r>
            <a:endParaRPr lang="en-US" sz="1200" b="0" dirty="0"/>
          </a:p>
        </p:txBody>
      </p:sp>
      <p:sp>
        <p:nvSpPr>
          <p:cNvPr id="4" name="Slide Number Placeholder 3"/>
          <p:cNvSpPr>
            <a:spLocks noGrp="1"/>
          </p:cNvSpPr>
          <p:nvPr>
            <p:ph type="sldNum" sz="quarter" idx="5"/>
          </p:nvPr>
        </p:nvSpPr>
        <p:spPr/>
        <p:txBody>
          <a:bodyPr/>
          <a:lstStyle/>
          <a:p>
            <a:fld id="{F61EF503-E31C-4FCE-86D9-0C61A5CBE283}" type="slidenum">
              <a:rPr lang="en-US" smtClean="0"/>
              <a:t>5</a:t>
            </a:fld>
            <a:endParaRPr lang="en-US" dirty="0"/>
          </a:p>
        </p:txBody>
      </p:sp>
    </p:spTree>
    <p:extLst>
      <p:ext uri="{BB962C8B-B14F-4D97-AF65-F5344CB8AC3E}">
        <p14:creationId xmlns:p14="http://schemas.microsoft.com/office/powerpoint/2010/main" val="2191738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pPr>
            <a:r>
              <a:rPr lang="en-US" sz="1200" b="1" dirty="0"/>
              <a:t>  Apache CloudStack states that a VPC is comprised of the following components:</a:t>
            </a:r>
          </a:p>
          <a:p>
            <a:pPr marL="228600" indent="-171450">
              <a:lnSpc>
                <a:spcPct val="90000"/>
              </a:lnSpc>
              <a:buFont typeface="Arial" panose="020B0604020202020204" pitchFamily="34" charset="0"/>
              <a:buChar char="•"/>
            </a:pPr>
            <a:r>
              <a:rPr lang="en-US" sz="1200" b="1" dirty="0"/>
              <a:t>VPC</a:t>
            </a:r>
            <a:r>
              <a:rPr lang="en-US" sz="1200" dirty="0"/>
              <a:t>: A VPC acts as a container for multiple isolated Networks that can communicate with each other via its virtual router.</a:t>
            </a:r>
          </a:p>
          <a:p>
            <a:pPr marL="228600" indent="-171450">
              <a:lnSpc>
                <a:spcPct val="90000"/>
              </a:lnSpc>
              <a:buFont typeface="Arial" panose="020B0604020202020204" pitchFamily="34" charset="0"/>
              <a:buChar char="•"/>
            </a:pPr>
            <a:r>
              <a:rPr lang="en-US" sz="1200" b="1" dirty="0"/>
              <a:t>Network Tiers</a:t>
            </a:r>
            <a:r>
              <a:rPr lang="en-US" sz="1200" dirty="0"/>
              <a:t>: Each Network Tier acts as an isolated Network with its own VLANs and CIDR list, where you can place groups of resources, such as Instances. The Network Tiers are segmented by means of VLANs. The NIC of each Network Tier acts as its gateway.</a:t>
            </a:r>
          </a:p>
          <a:p>
            <a:pPr marL="228600" indent="-171450">
              <a:lnSpc>
                <a:spcPct val="90000"/>
              </a:lnSpc>
              <a:buFont typeface="Arial" panose="020B0604020202020204" pitchFamily="34" charset="0"/>
              <a:buChar char="•"/>
            </a:pPr>
            <a:r>
              <a:rPr lang="en-US" sz="1200" b="1" dirty="0"/>
              <a:t>Virtual Router</a:t>
            </a:r>
            <a:r>
              <a:rPr lang="en-US" sz="1200" dirty="0"/>
              <a:t>: A virtual router is automatically created and started when you create a VPC. The virtual router connect the Network Tiers and direct traffic among the public gateway, the VPN gateways, and the NAT Instances. For each Network Tier, a corresponding NIC and IP exist in the virtual router. The virtual router provides DNS and DHCP services through its IP.</a:t>
            </a:r>
          </a:p>
          <a:p>
            <a:pPr marL="228600" indent="-171450">
              <a:lnSpc>
                <a:spcPct val="90000"/>
              </a:lnSpc>
              <a:buFont typeface="Arial" panose="020B0604020202020204" pitchFamily="34" charset="0"/>
              <a:buChar char="•"/>
            </a:pPr>
            <a:r>
              <a:rPr lang="en-US" sz="1200" b="1" dirty="0"/>
              <a:t>Public Gateway</a:t>
            </a:r>
            <a:r>
              <a:rPr lang="en-US" sz="1200" dirty="0"/>
              <a:t>: The traffic to and from the Internet routed to the VPC through the public gateway. In a VPC, the public gateway is not exposed to the end user; therefore, static routes are not support for the public gateway.</a:t>
            </a:r>
          </a:p>
          <a:p>
            <a:pPr marL="228600" indent="-171450">
              <a:lnSpc>
                <a:spcPct val="90000"/>
              </a:lnSpc>
              <a:buFont typeface="Arial" panose="020B0604020202020204" pitchFamily="34" charset="0"/>
              <a:buChar char="•"/>
            </a:pPr>
            <a:r>
              <a:rPr lang="en-US" sz="1200" b="1" dirty="0"/>
              <a:t>Private Gateway</a:t>
            </a:r>
            <a:r>
              <a:rPr lang="en-US" sz="1200" dirty="0"/>
              <a:t>: All the traffic to and from a private Network routed to the VPC through the private gateway. </a:t>
            </a:r>
          </a:p>
          <a:p>
            <a:pPr marL="228600" indent="-171450">
              <a:lnSpc>
                <a:spcPct val="90000"/>
              </a:lnSpc>
              <a:buFont typeface="Arial" panose="020B0604020202020204" pitchFamily="34" charset="0"/>
              <a:buChar char="•"/>
            </a:pPr>
            <a:r>
              <a:rPr lang="en-US" sz="1200" b="1" dirty="0"/>
              <a:t>VPN Gateway</a:t>
            </a:r>
            <a:r>
              <a:rPr lang="en-US" sz="1200" dirty="0"/>
              <a:t>: The VPC side of a VPN connection.</a:t>
            </a:r>
          </a:p>
          <a:p>
            <a:pPr marL="228600" indent="-171450">
              <a:lnSpc>
                <a:spcPct val="90000"/>
              </a:lnSpc>
              <a:buFont typeface="Arial" panose="020B0604020202020204" pitchFamily="34" charset="0"/>
              <a:buChar char="•"/>
            </a:pPr>
            <a:r>
              <a:rPr lang="en-US" sz="1200" b="1" dirty="0"/>
              <a:t>Site-to-Site VPN Connection</a:t>
            </a:r>
            <a:r>
              <a:rPr lang="en-US" sz="1200" dirty="0"/>
              <a:t>: A hardware-based VPN connection between your VPC and your datacenter, home Network, or co-location facility.</a:t>
            </a:r>
          </a:p>
          <a:p>
            <a:pPr marL="228600" indent="-171450">
              <a:lnSpc>
                <a:spcPct val="90000"/>
              </a:lnSpc>
              <a:buFont typeface="Arial" panose="020B0604020202020204" pitchFamily="34" charset="0"/>
              <a:buChar char="•"/>
            </a:pPr>
            <a:r>
              <a:rPr lang="en-US" sz="1200" b="1" dirty="0"/>
              <a:t>Customer Gateway</a:t>
            </a:r>
            <a:r>
              <a:rPr lang="en-US" sz="1200" dirty="0"/>
              <a:t>: The customer side of a VPN Connection. </a:t>
            </a:r>
          </a:p>
          <a:p>
            <a:pPr marL="228600" indent="-171450">
              <a:lnSpc>
                <a:spcPct val="90000"/>
              </a:lnSpc>
              <a:buFont typeface="Arial" panose="020B0604020202020204" pitchFamily="34" charset="0"/>
              <a:buChar char="•"/>
            </a:pPr>
            <a:r>
              <a:rPr lang="en-US" sz="1200" b="1" dirty="0"/>
              <a:t>NAT Instance</a:t>
            </a:r>
            <a:r>
              <a:rPr lang="en-US" sz="1200" dirty="0"/>
              <a:t>: An Instance that provides Port Address Translation for Instances to access the Internet via the public gateway. </a:t>
            </a:r>
          </a:p>
          <a:p>
            <a:pPr marL="228600" indent="-171450">
              <a:lnSpc>
                <a:spcPct val="90000"/>
              </a:lnSpc>
              <a:buFont typeface="Arial" panose="020B0604020202020204" pitchFamily="34" charset="0"/>
              <a:buChar char="•"/>
            </a:pPr>
            <a:r>
              <a:rPr lang="en-US" sz="1200" b="1" dirty="0"/>
              <a:t>Network ACL</a:t>
            </a:r>
            <a:r>
              <a:rPr lang="en-US" sz="1200" dirty="0"/>
              <a:t>: Network ACL is a group of Network ACL items. Network ACL items are nothing but numbered rules that are evaluated in order, starting with the lowest numbered rule. These rules determine whether traffic is allowed in or out of any Network Tier associated with the Network ACL.</a:t>
            </a:r>
          </a:p>
          <a:p>
            <a:pPr marL="171450" indent="-171450">
              <a:lnSpc>
                <a:spcPct val="90000"/>
              </a:lnSpc>
              <a:buFont typeface="Arial" panose="020B0604020202020204" pitchFamily="34" charset="0"/>
              <a:buChar char="•"/>
            </a:pPr>
            <a:r>
              <a:rPr lang="en-US" sz="1200" dirty="0"/>
              <a:t>  (Apache CloudStack n.d.)</a:t>
            </a:r>
          </a:p>
          <a:p>
            <a:endParaRPr lang="en-US" dirty="0"/>
          </a:p>
        </p:txBody>
      </p:sp>
      <p:sp>
        <p:nvSpPr>
          <p:cNvPr id="4" name="Slide Number Placeholder 3"/>
          <p:cNvSpPr>
            <a:spLocks noGrp="1"/>
          </p:cNvSpPr>
          <p:nvPr>
            <p:ph type="sldNum" sz="quarter" idx="5"/>
          </p:nvPr>
        </p:nvSpPr>
        <p:spPr/>
        <p:txBody>
          <a:bodyPr/>
          <a:lstStyle/>
          <a:p>
            <a:fld id="{F61EF503-E31C-4FCE-86D9-0C61A5CBE283}" type="slidenum">
              <a:rPr lang="en-US" smtClean="0"/>
              <a:t>6</a:t>
            </a:fld>
            <a:endParaRPr lang="en-US" dirty="0"/>
          </a:p>
        </p:txBody>
      </p:sp>
    </p:spTree>
    <p:extLst>
      <p:ext uri="{BB962C8B-B14F-4D97-AF65-F5344CB8AC3E}">
        <p14:creationId xmlns:p14="http://schemas.microsoft.com/office/powerpoint/2010/main" val="1296872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1EF503-E31C-4FCE-86D9-0C61A5CBE283}" type="slidenum">
              <a:rPr lang="en-US" smtClean="0"/>
              <a:t>7</a:t>
            </a:fld>
            <a:endParaRPr lang="en-US" dirty="0"/>
          </a:p>
        </p:txBody>
      </p:sp>
    </p:spTree>
    <p:extLst>
      <p:ext uri="{BB962C8B-B14F-4D97-AF65-F5344CB8AC3E}">
        <p14:creationId xmlns:p14="http://schemas.microsoft.com/office/powerpoint/2010/main" val="2451941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Univers Condensed Light"/>
                <a:cs typeface="Calibri"/>
              </a:rPr>
              <a:t>There are many facets of a VPC that can be beneficial to organizations that are contemplating moving their computing infrastructure to the cloud. CloudStack can be configured to have many virtual private networks to serve customers who need the highest level of security for their cloud computing resources. This can be accomplished in a relatively short amount of time with basic knowledge of the CloudStack application.</a:t>
            </a:r>
          </a:p>
          <a:p>
            <a:endParaRPr lang="en-US" dirty="0"/>
          </a:p>
        </p:txBody>
      </p:sp>
      <p:sp>
        <p:nvSpPr>
          <p:cNvPr id="4" name="Slide Number Placeholder 3"/>
          <p:cNvSpPr>
            <a:spLocks noGrp="1"/>
          </p:cNvSpPr>
          <p:nvPr>
            <p:ph type="sldNum" sz="quarter" idx="5"/>
          </p:nvPr>
        </p:nvSpPr>
        <p:spPr/>
        <p:txBody>
          <a:bodyPr/>
          <a:lstStyle/>
          <a:p>
            <a:fld id="{F61EF503-E31C-4FCE-86D9-0C61A5CBE283}" type="slidenum">
              <a:rPr lang="en-US" smtClean="0"/>
              <a:t>11</a:t>
            </a:fld>
            <a:endParaRPr lang="en-US" dirty="0"/>
          </a:p>
        </p:txBody>
      </p:sp>
    </p:spTree>
    <p:extLst>
      <p:ext uri="{BB962C8B-B14F-4D97-AF65-F5344CB8AC3E}">
        <p14:creationId xmlns:p14="http://schemas.microsoft.com/office/powerpoint/2010/main" val="1670661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dirty="0"/>
              <a:t>Click to edit Master title style</a:t>
            </a:r>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endParaRPr lang="en-US" dirty="0"/>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low angle view of buildings in a city">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623279" y="0"/>
            <a:ext cx="9568721"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338625" cy="3150159"/>
          </a:xfrm>
        </p:spPr>
        <p:txBody>
          <a:bodyPr>
            <a:normAutofit/>
          </a:bodyPr>
          <a:lstStyle/>
          <a:p>
            <a:pPr>
              <a:lnSpc>
                <a:spcPct val="150000"/>
              </a:lnSpc>
            </a:pPr>
            <a:r>
              <a:rPr lang="en-US" sz="2400" b="1" i="0" dirty="0">
                <a:solidFill>
                  <a:srgbClr val="000000"/>
                </a:solidFill>
                <a:latin typeface="Walbaum Display Light"/>
                <a:cs typeface="Calibri"/>
              </a:rPr>
              <a:t>implementation of a virtual private cloud within CloudStack</a:t>
            </a:r>
            <a:endParaRPr lang="en-US" sz="2400" b="1" i="0" dirty="0">
              <a:latin typeface="Walbaum Display Light"/>
            </a:endParaRP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8" y="4240213"/>
            <a:ext cx="3497262" cy="1801812"/>
          </a:xfrm>
        </p:spPr>
        <p:txBody>
          <a:bodyPr vert="horz" lIns="91440" tIns="45720" rIns="91440" bIns="45720" rtlCol="0" anchor="t">
            <a:normAutofit/>
          </a:bodyPr>
          <a:lstStyle/>
          <a:p>
            <a:r>
              <a:rPr lang="en-US" sz="1800" i="1" dirty="0">
                <a:latin typeface="Univers Condensed Light"/>
                <a:cs typeface="Calibri"/>
              </a:rPr>
              <a:t>Dustin Mcclure</a:t>
            </a:r>
          </a:p>
          <a:p>
            <a:r>
              <a:rPr lang="en-US" sz="1800" i="1" dirty="0">
                <a:latin typeface="Univers Condensed Light"/>
                <a:cs typeface="Calibri"/>
              </a:rPr>
              <a:t>Jonathan Korstad</a:t>
            </a:r>
          </a:p>
          <a:p>
            <a:r>
              <a:rPr lang="en-US" sz="1800" i="1" dirty="0">
                <a:latin typeface="Univers Condensed Light"/>
                <a:cs typeface="Calibri"/>
              </a:rPr>
              <a:t>Matthew </a:t>
            </a:r>
            <a:r>
              <a:rPr lang="en-US" sz="1800" i="1" dirty="0" err="1">
                <a:latin typeface="Univers Condensed Light"/>
                <a:cs typeface="Calibri"/>
              </a:rPr>
              <a:t>Moklebust</a:t>
            </a:r>
            <a:endParaRPr lang="en-US" sz="1800" i="1" dirty="0">
              <a:latin typeface="Univers Condensed Light"/>
              <a:cs typeface="Calibri"/>
            </a:endParaRPr>
          </a:p>
          <a:p>
            <a:r>
              <a:rPr lang="en-US" sz="1800" i="1" dirty="0">
                <a:latin typeface="Univers Condensed Light"/>
                <a:cs typeface="Calibri"/>
              </a:rPr>
              <a:t>Nekoashi Wolf</a:t>
            </a:r>
          </a:p>
          <a:p>
            <a:endParaRPr lang="en-US" dirty="0"/>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D4CE57B-A125-4D72-839E-A7A6A044FC38}"/>
              </a:ext>
            </a:extLst>
          </p:cNvPr>
          <p:cNvSpPr>
            <a:spLocks noGrp="1"/>
          </p:cNvSpPr>
          <p:nvPr>
            <p:ph type="subTitle" idx="1"/>
          </p:nvPr>
        </p:nvSpPr>
        <p:spPr>
          <a:xfrm>
            <a:off x="4716237" y="2200492"/>
            <a:ext cx="6157951" cy="2933550"/>
          </a:xfrm>
        </p:spPr>
        <p:txBody>
          <a:bodyPr vert="horz" lIns="91440" tIns="45720" rIns="91440" bIns="45720" rtlCol="0" anchor="t">
            <a:normAutofit/>
          </a:bodyPr>
          <a:lstStyle/>
          <a:p>
            <a:pPr marL="342900" indent="-342900">
              <a:buChar char="•"/>
            </a:pPr>
            <a:r>
              <a:rPr lang="en-US" sz="2800" dirty="0">
                <a:ea typeface="+mn-lt"/>
                <a:cs typeface="+mn-lt"/>
              </a:rPr>
              <a:t>IP Addressing</a:t>
            </a:r>
            <a:endParaRPr lang="en-US" sz="2800" dirty="0"/>
          </a:p>
          <a:p>
            <a:pPr marL="342900" indent="-342900">
              <a:buChar char="•"/>
            </a:pPr>
            <a:r>
              <a:rPr lang="en-US" sz="2800" dirty="0"/>
              <a:t>Virtual Routing</a:t>
            </a:r>
          </a:p>
          <a:p>
            <a:pPr marL="342900" indent="-342900">
              <a:buChar char="•"/>
            </a:pPr>
            <a:r>
              <a:rPr lang="en-US" sz="2800" dirty="0"/>
              <a:t>Trouble with deleting configurations</a:t>
            </a:r>
          </a:p>
          <a:p>
            <a:endParaRPr lang="en-US" sz="1800" dirty="0"/>
          </a:p>
          <a:p>
            <a:endParaRPr lang="en-US" sz="1800" dirty="0"/>
          </a:p>
        </p:txBody>
      </p:sp>
      <p:pic>
        <p:nvPicPr>
          <p:cNvPr id="9" name="Picture Placeholder 8" descr="A picture containing blue glass buildings with reflection">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5590" y="0"/>
            <a:ext cx="4811317" cy="6857998"/>
          </a:xfrm>
        </p:spPr>
      </p:pic>
      <p:sp>
        <p:nvSpPr>
          <p:cNvPr id="8" name="Title 7">
            <a:extLst>
              <a:ext uri="{FF2B5EF4-FFF2-40B4-BE49-F238E27FC236}">
                <a16:creationId xmlns:a16="http://schemas.microsoft.com/office/drawing/2014/main" id="{270F1EF6-1DB8-322D-5374-5AF3B442526C}"/>
              </a:ext>
            </a:extLst>
          </p:cNvPr>
          <p:cNvSpPr>
            <a:spLocks noGrp="1"/>
          </p:cNvSpPr>
          <p:nvPr>
            <p:ph type="ctrTitle"/>
          </p:nvPr>
        </p:nvSpPr>
        <p:spPr>
          <a:xfrm>
            <a:off x="4615244" y="670268"/>
            <a:ext cx="7535036" cy="1188520"/>
          </a:xfrm>
        </p:spPr>
        <p:txBody>
          <a:bodyPr>
            <a:normAutofit/>
          </a:bodyPr>
          <a:lstStyle/>
          <a:p>
            <a:r>
              <a:rPr lang="en-US" sz="3200" b="1" i="0" dirty="0">
                <a:ea typeface="+mj-lt"/>
                <a:cs typeface="+mj-lt"/>
              </a:rPr>
              <a:t>Processes that did not work</a:t>
            </a:r>
            <a:endParaRPr lang="en-US" sz="3200" b="1" i="0" dirty="0"/>
          </a:p>
        </p:txBody>
      </p:sp>
    </p:spTree>
    <p:extLst>
      <p:ext uri="{BB962C8B-B14F-4D97-AF65-F5344CB8AC3E}">
        <p14:creationId xmlns:p14="http://schemas.microsoft.com/office/powerpoint/2010/main" val="718815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143001" y="533400"/>
            <a:ext cx="5496636" cy="1685898"/>
          </a:xfrm>
        </p:spPr>
        <p:txBody>
          <a:bodyPr/>
          <a:lstStyle/>
          <a:p>
            <a:r>
              <a:rPr lang="en-US" b="1" i="0" dirty="0"/>
              <a:t>Summary</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1143001" y="1714500"/>
            <a:ext cx="5496636" cy="4404969"/>
          </a:xfrm>
        </p:spPr>
        <p:txBody>
          <a:bodyPr vert="horz" lIns="91440" tIns="45720" rIns="91440" bIns="45720" rtlCol="0" anchor="t">
            <a:normAutofit fontScale="92500"/>
          </a:bodyPr>
          <a:lstStyle/>
          <a:p>
            <a:pPr marL="342900" indent="-342900">
              <a:buFont typeface="Arial" panose="020B0604020202020204" pitchFamily="34" charset="0"/>
              <a:buChar char="•"/>
            </a:pPr>
            <a:r>
              <a:rPr lang="en-US" dirty="0">
                <a:solidFill>
                  <a:srgbClr val="000000"/>
                </a:solidFill>
                <a:latin typeface="Univers Condensed Light"/>
                <a:cs typeface="Calibri"/>
              </a:rPr>
              <a:t>Many facets of a VPC can be beneficial to organizations contemplating moving their computing infrastructure to the cloud</a:t>
            </a:r>
          </a:p>
          <a:p>
            <a:endParaRPr lang="en-US" dirty="0">
              <a:solidFill>
                <a:srgbClr val="000000"/>
              </a:solidFill>
              <a:latin typeface="Univers Condensed Light"/>
              <a:cs typeface="Calibri"/>
            </a:endParaRPr>
          </a:p>
          <a:p>
            <a:pPr marL="342900" indent="-342900">
              <a:buFont typeface="Arial" panose="020B0604020202020204" pitchFamily="34" charset="0"/>
              <a:buChar char="•"/>
            </a:pPr>
            <a:r>
              <a:rPr lang="en-US" dirty="0">
                <a:solidFill>
                  <a:srgbClr val="000000"/>
                </a:solidFill>
                <a:latin typeface="Univers Condensed Light"/>
                <a:cs typeface="Calibri"/>
              </a:rPr>
              <a:t>CloudStack can be configured to have many VPCs to serve customers with highest security needs for their cloud computing resources</a:t>
            </a:r>
          </a:p>
          <a:p>
            <a:endParaRPr lang="en-US" dirty="0">
              <a:solidFill>
                <a:srgbClr val="000000"/>
              </a:solidFill>
              <a:latin typeface="Univers Condensed Light"/>
              <a:cs typeface="Calibri"/>
            </a:endParaRPr>
          </a:p>
          <a:p>
            <a:pPr marL="342900" indent="-342900">
              <a:buFont typeface="Arial" panose="020B0604020202020204" pitchFamily="34" charset="0"/>
              <a:buChar char="•"/>
            </a:pPr>
            <a:r>
              <a:rPr lang="en-US" dirty="0">
                <a:solidFill>
                  <a:srgbClr val="000000"/>
                </a:solidFill>
                <a:latin typeface="Univers Condensed Light"/>
                <a:cs typeface="Calibri"/>
              </a:rPr>
              <a:t>The foundation for this can be accomplished relatively quickly with basic knowledge of the CloudStack application.</a:t>
            </a:r>
          </a:p>
        </p:txBody>
      </p:sp>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a:stretch/>
        </p:blipFill>
        <p:spPr>
          <a:xfrm>
            <a:off x="7186070" y="0"/>
            <a:ext cx="2463897" cy="3429000"/>
          </a:xfr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a:ext>
            </a:extLst>
          </a:blip>
          <a:srcRect/>
          <a:stretch/>
        </p:blipFill>
        <p:spPr>
          <a:xfrm>
            <a:off x="9649155" y="0"/>
            <a:ext cx="2539797" cy="342900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a:ext>
            </a:extLst>
          </a:blip>
          <a:srcRect/>
          <a:stretch/>
        </p:blipFill>
        <p:spPr>
          <a:xfrm>
            <a:off x="9649155" y="3383280"/>
            <a:ext cx="2539797" cy="3474720"/>
          </a:xfrm>
        </p:spPr>
      </p:pic>
    </p:spTree>
    <p:extLst>
      <p:ext uri="{BB962C8B-B14F-4D97-AF65-F5344CB8AC3E}">
        <p14:creationId xmlns:p14="http://schemas.microsoft.com/office/powerpoint/2010/main" val="349526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9" name="Rectangle 7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230906" y="533401"/>
            <a:ext cx="6427694" cy="1111254"/>
          </a:xfrm>
        </p:spPr>
        <p:txBody>
          <a:bodyPr vert="horz" lIns="91440" tIns="45720" rIns="91440" bIns="45720" rtlCol="0" anchor="ctr">
            <a:normAutofit/>
          </a:bodyPr>
          <a:lstStyle/>
          <a:p>
            <a:pPr algn="r"/>
            <a:r>
              <a:rPr lang="en-US" sz="3600" dirty="0"/>
              <a:t>Thank you</a:t>
            </a:r>
          </a:p>
        </p:txBody>
      </p: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5049839" y="1754841"/>
            <a:ext cx="6481170" cy="4569758"/>
          </a:xfrm>
        </p:spPr>
        <p:txBody>
          <a:bodyPr vert="horz" lIns="91440" tIns="45720" rIns="91440" bIns="45720" rtlCol="0" anchor="ctr">
            <a:normAutofit/>
          </a:bodyPr>
          <a:lstStyle/>
          <a:p>
            <a:pPr marL="0">
              <a:buFont typeface="Arial" panose="020B0604020202020204" pitchFamily="34" charset="0"/>
              <a:buChar char="•"/>
            </a:pPr>
            <a:r>
              <a:rPr lang="en-US" sz="3200" dirty="0"/>
              <a:t>Dustin M</a:t>
            </a:r>
            <a:r>
              <a:rPr lang="en-US" sz="3200" baseline="30000" dirty="0"/>
              <a:t>c</a:t>
            </a:r>
            <a:r>
              <a:rPr lang="en-US" sz="3200" dirty="0"/>
              <a:t>Clure</a:t>
            </a:r>
          </a:p>
          <a:p>
            <a:pPr marL="0">
              <a:buFont typeface="Arial" panose="020B0604020202020204" pitchFamily="34" charset="0"/>
              <a:buChar char="•"/>
            </a:pPr>
            <a:r>
              <a:rPr lang="en-US" sz="3200" dirty="0"/>
              <a:t>Jonathan </a:t>
            </a:r>
            <a:r>
              <a:rPr lang="en-US" sz="3200" dirty="0" err="1"/>
              <a:t>Korstad</a:t>
            </a:r>
            <a:endParaRPr lang="en-US" sz="3200" dirty="0"/>
          </a:p>
          <a:p>
            <a:pPr marL="0">
              <a:buFont typeface="Arial" panose="020B0604020202020204" pitchFamily="34" charset="0"/>
              <a:buChar char="•"/>
            </a:pPr>
            <a:r>
              <a:rPr lang="en-US" sz="3200" dirty="0"/>
              <a:t>Mathew </a:t>
            </a:r>
            <a:r>
              <a:rPr lang="en-US" sz="3200" dirty="0" err="1"/>
              <a:t>Moklebust</a:t>
            </a:r>
            <a:endParaRPr lang="en-US" sz="3200" dirty="0"/>
          </a:p>
          <a:p>
            <a:pPr marL="0">
              <a:buFont typeface="Arial" panose="020B0604020202020204" pitchFamily="34" charset="0"/>
              <a:buChar char="•"/>
            </a:pPr>
            <a:r>
              <a:rPr lang="en-US" sz="3200" dirty="0" err="1"/>
              <a:t>Nekoashi</a:t>
            </a:r>
            <a:r>
              <a:rPr lang="en-US" sz="3200" dirty="0"/>
              <a:t> Wolf</a:t>
            </a:r>
          </a:p>
        </p:txBody>
      </p:sp>
      <p:pic>
        <p:nvPicPr>
          <p:cNvPr id="4" name="Picture 3">
            <a:extLst>
              <a:ext uri="{FF2B5EF4-FFF2-40B4-BE49-F238E27FC236}">
                <a16:creationId xmlns:a16="http://schemas.microsoft.com/office/drawing/2014/main" id="{80392F20-DF7C-ADA3-17F6-DA18F2027FBA}"/>
              </a:ext>
            </a:extLst>
          </p:cNvPr>
          <p:cNvPicPr>
            <a:picLocks noChangeAspect="1"/>
          </p:cNvPicPr>
          <p:nvPr/>
        </p:nvPicPr>
        <p:blipFill rotWithShape="1">
          <a:blip r:embed="rId2"/>
          <a:srcRect l="34628" r="34445" b="-1"/>
          <a:stretch/>
        </p:blipFill>
        <p:spPr>
          <a:xfrm>
            <a:off x="-11185" y="-11203"/>
            <a:ext cx="5061024" cy="6880408"/>
          </a:xfrm>
          <a:custGeom>
            <a:avLst/>
            <a:gdLst/>
            <a:ahLst/>
            <a:cxnLst/>
            <a:rect l="l" t="t" r="r" b="b"/>
            <a:pathLst>
              <a:path w="5049839" h="6857998">
                <a:moveTo>
                  <a:pt x="0" y="0"/>
                </a:moveTo>
                <a:lnTo>
                  <a:pt x="5049839" y="1331"/>
                </a:lnTo>
                <a:lnTo>
                  <a:pt x="3110749" y="6857998"/>
                </a:lnTo>
                <a:lnTo>
                  <a:pt x="0" y="6857998"/>
                </a:lnTo>
                <a:close/>
              </a:path>
            </a:pathLst>
          </a:custGeo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6936" y="6551278"/>
            <a:ext cx="4497315" cy="365125"/>
          </a:xfrm>
        </p:spPr>
        <p:txBody>
          <a:bodyPr vert="horz" lIns="91440" tIns="45720" rIns="91440" bIns="45720" rtlCol="0" anchor="ctr">
            <a:normAutofit/>
          </a:bodyPr>
          <a:lstStyle>
            <a:lvl1pPr>
              <a:defRPr>
                <a:solidFill>
                  <a:schemeClr val="bg1"/>
                </a:solidFill>
              </a:defRPr>
            </a:lvl1pPr>
          </a:lstStyle>
          <a:p>
            <a:pPr>
              <a:spcAft>
                <a:spcPts val="600"/>
              </a:spcAft>
            </a:pPr>
            <a:r>
              <a:rPr lang="en-US" b="1" kern="1200" spc="30" baseline="0" dirty="0">
                <a:solidFill>
                  <a:srgbClr val="FFFFFF"/>
                </a:solidFill>
                <a:latin typeface="+mj-lt"/>
                <a:ea typeface="+mn-ea"/>
                <a:cs typeface="+mn-cs"/>
              </a:rPr>
              <a:t>Learn more at www.cloudstack.apache.org</a:t>
            </a:r>
          </a:p>
        </p:txBody>
      </p:sp>
      <p:cxnSp>
        <p:nvCxnSpPr>
          <p:cNvPr id="83" name="Straight Connector 82">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b="1" i="0" dirty="0"/>
              <a:t>Introduction</a:t>
            </a:r>
          </a:p>
        </p:txBody>
      </p:sp>
      <p:pic>
        <p:nvPicPr>
          <p:cNvPr id="7"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0"/>
            <a:ext cx="4742121" cy="3434316"/>
          </a:xfrm>
        </p:spPr>
      </p:pic>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a:off x="-5" y="3432620"/>
            <a:ext cx="5178056"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1423502"/>
            <a:ext cx="5355266" cy="1625732"/>
          </a:xfrm>
        </p:spPr>
        <p:txBody>
          <a:bodyPr>
            <a:normAutofit/>
          </a:bodyPr>
          <a:lstStyle/>
          <a:p>
            <a:r>
              <a:rPr lang="en-US" dirty="0">
                <a:solidFill>
                  <a:srgbClr val="001E2E"/>
                </a:solidFill>
                <a:latin typeface="Univers Condensed Light"/>
                <a:cs typeface="Calibri"/>
              </a:rPr>
              <a:t>The Apache Software Foundation lists these elements when defining </a:t>
            </a:r>
            <a:r>
              <a:rPr lang="en-US" b="1" dirty="0">
                <a:solidFill>
                  <a:srgbClr val="001E2E"/>
                </a:solidFill>
                <a:latin typeface="Univers Condensed Light"/>
                <a:cs typeface="Calibri"/>
              </a:rPr>
              <a:t>CloudStack Virtual Private Cloud (VPC)</a:t>
            </a:r>
            <a:r>
              <a:rPr lang="en-US" dirty="0">
                <a:solidFill>
                  <a:srgbClr val="001E2E"/>
                </a:solidFill>
                <a:latin typeface="Univers Condensed Light"/>
                <a:cs typeface="Calibri"/>
              </a:rPr>
              <a:t>:</a:t>
            </a:r>
          </a:p>
        </p:txBody>
      </p:sp>
      <p:sp>
        <p:nvSpPr>
          <p:cNvPr id="5" name="Content Placeholder 2">
            <a:extLst>
              <a:ext uri="{FF2B5EF4-FFF2-40B4-BE49-F238E27FC236}">
                <a16:creationId xmlns:a16="http://schemas.microsoft.com/office/drawing/2014/main" id="{C16C2F9E-1092-A97B-523C-C27324D737C7}"/>
              </a:ext>
            </a:extLst>
          </p:cNvPr>
          <p:cNvSpPr txBox="1">
            <a:spLocks/>
          </p:cNvSpPr>
          <p:nvPr/>
        </p:nvSpPr>
        <p:spPr>
          <a:xfrm>
            <a:off x="5693734" y="3049234"/>
            <a:ext cx="5355266" cy="366128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rgbClr val="001E2E"/>
                </a:solidFill>
                <a:latin typeface="Univers Condensed Light"/>
                <a:cs typeface="Calibri"/>
              </a:rPr>
              <a:t>It is a </a:t>
            </a:r>
            <a:r>
              <a:rPr lang="en-US" b="1" dirty="0">
                <a:solidFill>
                  <a:srgbClr val="001E2E"/>
                </a:solidFill>
                <a:latin typeface="Univers Condensed Light"/>
                <a:cs typeface="Calibri"/>
              </a:rPr>
              <a:t>private, isolated </a:t>
            </a:r>
            <a:r>
              <a:rPr lang="en-US" dirty="0">
                <a:solidFill>
                  <a:srgbClr val="001E2E"/>
                </a:solidFill>
                <a:latin typeface="Univers Condensed Light"/>
                <a:cs typeface="Calibri"/>
              </a:rPr>
              <a:t>part of CloudStack</a:t>
            </a:r>
          </a:p>
          <a:p>
            <a:pPr marL="342900" indent="-342900">
              <a:buFont typeface="Arial" panose="020B0604020202020204" pitchFamily="34" charset="0"/>
              <a:buChar char="•"/>
            </a:pPr>
            <a:r>
              <a:rPr lang="en-US" dirty="0">
                <a:solidFill>
                  <a:srgbClr val="001E2E"/>
                </a:solidFill>
                <a:latin typeface="Univers Condensed Light"/>
                <a:cs typeface="Calibri"/>
              </a:rPr>
              <a:t>It can have </a:t>
            </a:r>
            <a:r>
              <a:rPr lang="en-US" b="1" dirty="0">
                <a:solidFill>
                  <a:srgbClr val="001E2E"/>
                </a:solidFill>
                <a:latin typeface="Univers Condensed Light"/>
                <a:cs typeface="Calibri"/>
              </a:rPr>
              <a:t>its own virtual Network </a:t>
            </a:r>
            <a:r>
              <a:rPr lang="en-US" dirty="0">
                <a:solidFill>
                  <a:srgbClr val="001E2E"/>
                </a:solidFill>
                <a:latin typeface="Univers Condensed Light"/>
                <a:cs typeface="Calibri"/>
              </a:rPr>
              <a:t>topology that resembles a traditional </a:t>
            </a:r>
            <a:r>
              <a:rPr lang="en-US" b="1" dirty="0">
                <a:solidFill>
                  <a:srgbClr val="001E2E"/>
                </a:solidFill>
                <a:latin typeface="Univers Condensed Light"/>
                <a:cs typeface="Calibri"/>
              </a:rPr>
              <a:t>physical Network</a:t>
            </a:r>
          </a:p>
          <a:p>
            <a:pPr marL="342900" indent="-342900">
              <a:buFont typeface="Arial" panose="020B0604020202020204" pitchFamily="34" charset="0"/>
              <a:buChar char="•"/>
            </a:pPr>
            <a:r>
              <a:rPr lang="en-US" b="1" dirty="0">
                <a:solidFill>
                  <a:srgbClr val="001E2E"/>
                </a:solidFill>
                <a:latin typeface="Univers Condensed Light"/>
                <a:cs typeface="Calibri"/>
              </a:rPr>
              <a:t>Instances </a:t>
            </a:r>
            <a:r>
              <a:rPr lang="en-US" dirty="0">
                <a:solidFill>
                  <a:srgbClr val="001E2E"/>
                </a:solidFill>
                <a:latin typeface="Univers Condensed Light"/>
                <a:cs typeface="Calibri"/>
              </a:rPr>
              <a:t>launched in the </a:t>
            </a:r>
            <a:r>
              <a:rPr lang="en-US" b="1" dirty="0">
                <a:solidFill>
                  <a:srgbClr val="001E2E"/>
                </a:solidFill>
                <a:latin typeface="Univers Condensed Light"/>
                <a:cs typeface="Calibri"/>
              </a:rPr>
              <a:t>virtual Network </a:t>
            </a:r>
            <a:r>
              <a:rPr lang="en-US" dirty="0">
                <a:solidFill>
                  <a:srgbClr val="001E2E"/>
                </a:solidFill>
                <a:latin typeface="Univers Condensed Light"/>
                <a:cs typeface="Calibri"/>
              </a:rPr>
              <a:t>can have </a:t>
            </a:r>
            <a:r>
              <a:rPr lang="en-US" b="1" dirty="0">
                <a:solidFill>
                  <a:srgbClr val="001E2E"/>
                </a:solidFill>
                <a:latin typeface="Univers Condensed Light"/>
                <a:cs typeface="Calibri"/>
              </a:rPr>
              <a:t>private addresses </a:t>
            </a:r>
            <a:r>
              <a:rPr lang="en-US" dirty="0">
                <a:solidFill>
                  <a:srgbClr val="001E2E"/>
                </a:solidFill>
                <a:latin typeface="Univers Condensed Light"/>
                <a:cs typeface="Calibri"/>
              </a:rPr>
              <a:t>in the range of your choice (Ex: 10.0.0.0/16)</a:t>
            </a:r>
          </a:p>
          <a:p>
            <a:pPr marL="342900" indent="-342900">
              <a:buFont typeface="Arial" panose="020B0604020202020204" pitchFamily="34" charset="0"/>
              <a:buChar char="•"/>
            </a:pPr>
            <a:endParaRPr lang="en-US" dirty="0">
              <a:solidFill>
                <a:srgbClr val="001E2E"/>
              </a:solidFill>
              <a:latin typeface="Univers Condensed Light"/>
              <a:cs typeface="Calibri"/>
            </a:endParaRPr>
          </a:p>
        </p:txBody>
      </p:sp>
    </p:spTree>
    <p:extLst>
      <p:ext uri="{BB962C8B-B14F-4D97-AF65-F5344CB8AC3E}">
        <p14:creationId xmlns:p14="http://schemas.microsoft.com/office/powerpoint/2010/main" val="1790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030941" y="419556"/>
            <a:ext cx="2906877" cy="392206"/>
          </a:xfrm>
        </p:spPr>
        <p:txBody>
          <a:bodyPr>
            <a:noAutofit/>
          </a:bodyPr>
          <a:lstStyle/>
          <a:p>
            <a:r>
              <a:rPr lang="en-US" sz="2800" b="1" i="0" dirty="0"/>
              <a:t>goal</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1030941" y="805953"/>
            <a:ext cx="4819256" cy="545690"/>
          </a:xfrm>
        </p:spPr>
        <p:txBody>
          <a:bodyPr vert="horz" lIns="91440" tIns="45720" rIns="91440" bIns="45720" rtlCol="0" anchor="t">
            <a:normAutofit/>
          </a:bodyPr>
          <a:lstStyle/>
          <a:p>
            <a:r>
              <a:rPr lang="en-US" dirty="0"/>
              <a:t>Implementation of a virtual private cloud</a:t>
            </a:r>
          </a:p>
        </p:txBody>
      </p:sp>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a:stretch/>
        </p:blipFill>
        <p:spPr>
          <a:xfrm>
            <a:off x="7186070" y="0"/>
            <a:ext cx="2463897" cy="3429000"/>
          </a:xfr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a:ext>
            </a:extLst>
          </a:blip>
          <a:srcRect/>
          <a:stretch/>
        </p:blipFill>
        <p:spPr>
          <a:xfrm>
            <a:off x="9649155" y="0"/>
            <a:ext cx="2539797" cy="342900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a:ext>
            </a:extLst>
          </a:blip>
          <a:srcRect/>
          <a:stretch/>
        </p:blipFill>
        <p:spPr>
          <a:xfrm>
            <a:off x="9649155" y="3383280"/>
            <a:ext cx="2539797" cy="3474720"/>
          </a:xfrm>
        </p:spPr>
      </p:pic>
      <p:pic>
        <p:nvPicPr>
          <p:cNvPr id="5" name="Picture 4" descr="A room with many computer servers&#10;&#10;Description automatically generated">
            <a:extLst>
              <a:ext uri="{FF2B5EF4-FFF2-40B4-BE49-F238E27FC236}">
                <a16:creationId xmlns:a16="http://schemas.microsoft.com/office/drawing/2014/main" id="{A66FFEED-3681-EE54-5D84-203EDF50C28D}"/>
              </a:ext>
            </a:extLst>
          </p:cNvPr>
          <p:cNvPicPr>
            <a:picLocks noChangeAspect="1"/>
          </p:cNvPicPr>
          <p:nvPr/>
        </p:nvPicPr>
        <p:blipFill>
          <a:blip r:embed="rId7"/>
          <a:stretch>
            <a:fillRect/>
          </a:stretch>
        </p:blipFill>
        <p:spPr>
          <a:xfrm>
            <a:off x="1" y="3381710"/>
            <a:ext cx="7189693" cy="3474274"/>
          </a:xfrm>
          <a:prstGeom prst="rect">
            <a:avLst/>
          </a:prstGeom>
        </p:spPr>
      </p:pic>
      <p:sp>
        <p:nvSpPr>
          <p:cNvPr id="4" name="Title 1">
            <a:extLst>
              <a:ext uri="{FF2B5EF4-FFF2-40B4-BE49-F238E27FC236}">
                <a16:creationId xmlns:a16="http://schemas.microsoft.com/office/drawing/2014/main" id="{175EDA01-E37B-90F2-9479-874E74C29746}"/>
              </a:ext>
            </a:extLst>
          </p:cNvPr>
          <p:cNvSpPr txBox="1">
            <a:spLocks/>
          </p:cNvSpPr>
          <p:nvPr/>
        </p:nvSpPr>
        <p:spPr>
          <a:xfrm>
            <a:off x="1030941" y="1387242"/>
            <a:ext cx="2906877" cy="3922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sz="2800" b="1" i="0" dirty="0"/>
              <a:t>Tools</a:t>
            </a:r>
            <a:r>
              <a:rPr lang="en-US" sz="3200" b="1" i="0" dirty="0"/>
              <a:t> </a:t>
            </a:r>
            <a:r>
              <a:rPr lang="en-US" sz="2800" b="1" i="0" dirty="0"/>
              <a:t>used</a:t>
            </a:r>
          </a:p>
        </p:txBody>
      </p:sp>
      <p:sp>
        <p:nvSpPr>
          <p:cNvPr id="6" name="Content Placeholder 2">
            <a:extLst>
              <a:ext uri="{FF2B5EF4-FFF2-40B4-BE49-F238E27FC236}">
                <a16:creationId xmlns:a16="http://schemas.microsoft.com/office/drawing/2014/main" id="{5DCB9BE5-B220-18CE-66BD-EE3730A95C1C}"/>
              </a:ext>
            </a:extLst>
          </p:cNvPr>
          <p:cNvSpPr txBox="1">
            <a:spLocks/>
          </p:cNvSpPr>
          <p:nvPr/>
        </p:nvSpPr>
        <p:spPr>
          <a:xfrm>
            <a:off x="1030941" y="1826795"/>
            <a:ext cx="4819256" cy="1417850"/>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100" dirty="0"/>
              <a:t>Apache CloudStack</a:t>
            </a:r>
          </a:p>
          <a:p>
            <a:pPr marL="342900" indent="-342900">
              <a:buFont typeface="Arial" panose="020B0604020202020204" pitchFamily="34" charset="0"/>
              <a:buChar char="•"/>
            </a:pPr>
            <a:r>
              <a:rPr lang="en-US" sz="2100" dirty="0"/>
              <a:t>Google Cloud Platform</a:t>
            </a:r>
          </a:p>
          <a:p>
            <a:pPr marL="342900" indent="-342900">
              <a:buFont typeface="Arial" panose="020B0604020202020204" pitchFamily="34" charset="0"/>
              <a:buChar char="•"/>
            </a:pPr>
            <a:r>
              <a:rPr lang="en-US" sz="2100" dirty="0"/>
              <a:t>CentOS Virtual Machines</a:t>
            </a:r>
          </a:p>
        </p:txBody>
      </p:sp>
    </p:spTree>
    <p:extLst>
      <p:ext uri="{BB962C8B-B14F-4D97-AF65-F5344CB8AC3E}">
        <p14:creationId xmlns:p14="http://schemas.microsoft.com/office/powerpoint/2010/main" val="284246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10515600" cy="1325563"/>
          </a:xfrm>
        </p:spPr>
        <p:txBody>
          <a:bodyPr/>
          <a:lstStyle/>
          <a:p>
            <a:r>
              <a:rPr lang="en-US" b="1" i="0" dirty="0"/>
              <a:t>Advantages of a </a:t>
            </a:r>
            <a:r>
              <a:rPr lang="en-US" b="1" i="0" dirty="0" err="1"/>
              <a:t>vpc</a:t>
            </a:r>
            <a:endParaRPr lang="en-US" b="1" i="0" dirty="0"/>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65190" y="1837429"/>
            <a:ext cx="5157787" cy="3684588"/>
          </a:xfrm>
        </p:spPr>
        <p:txBody>
          <a:bodyPr vert="horz" lIns="91440" tIns="45720" rIns="91440" bIns="45720" rtlCol="0" anchor="t">
            <a:normAutofit/>
          </a:bodyPr>
          <a:lstStyle/>
          <a:p>
            <a:pPr marL="283210" indent="-283210"/>
            <a:r>
              <a:rPr lang="en-US" dirty="0">
                <a:ea typeface="+mn-lt"/>
                <a:cs typeface="+mn-lt"/>
              </a:rPr>
              <a:t>Scalability and Flexibility</a:t>
            </a:r>
          </a:p>
          <a:p>
            <a:pPr marL="283210" indent="-283210"/>
            <a:r>
              <a:rPr lang="en-US" dirty="0">
                <a:ea typeface="+mn-lt"/>
                <a:cs typeface="+mn-lt"/>
              </a:rPr>
              <a:t>Isolation and </a:t>
            </a:r>
            <a:r>
              <a:rPr lang="en-US" dirty="0"/>
              <a:t>Security</a:t>
            </a:r>
          </a:p>
          <a:p>
            <a:pPr marL="283210" indent="-283210"/>
            <a:r>
              <a:rPr lang="en-US" dirty="0"/>
              <a:t>Customization and Control</a:t>
            </a:r>
          </a:p>
          <a:p>
            <a:pPr marL="0" indent="0">
              <a:buNone/>
            </a:pPr>
            <a:endParaRPr lang="en-US" dirty="0"/>
          </a:p>
          <a:p>
            <a:pPr marL="283210" indent="-283210"/>
            <a:endParaRPr lang="en-US" dirty="0"/>
          </a:p>
        </p:txBody>
      </p:sp>
      <p:sp>
        <p:nvSpPr>
          <p:cNvPr id="6" name="Content Placeholder 5">
            <a:extLst>
              <a:ext uri="{FF2B5EF4-FFF2-40B4-BE49-F238E27FC236}">
                <a16:creationId xmlns:a16="http://schemas.microsoft.com/office/drawing/2014/main" id="{B05028CE-DA21-47EC-B483-3CE6A8E62CF1}"/>
              </a:ext>
            </a:extLst>
          </p:cNvPr>
          <p:cNvSpPr>
            <a:spLocks noGrp="1"/>
          </p:cNvSpPr>
          <p:nvPr>
            <p:ph sz="quarter" idx="4"/>
          </p:nvPr>
        </p:nvSpPr>
        <p:spPr>
          <a:xfrm>
            <a:off x="6143622" y="1837429"/>
            <a:ext cx="5183188" cy="3684588"/>
          </a:xfrm>
        </p:spPr>
        <p:txBody>
          <a:bodyPr vert="horz" lIns="91440" tIns="45720" rIns="91440" bIns="45720" rtlCol="0" anchor="t">
            <a:normAutofit/>
          </a:bodyPr>
          <a:lstStyle/>
          <a:p>
            <a:pPr marL="283210" indent="-283210"/>
            <a:r>
              <a:rPr lang="en-US" dirty="0"/>
              <a:t>Compliance and Governance</a:t>
            </a:r>
          </a:p>
          <a:p>
            <a:pPr marL="283210" indent="-283210"/>
            <a:r>
              <a:rPr lang="en-US" dirty="0"/>
              <a:t>High Availability</a:t>
            </a:r>
          </a:p>
        </p:txBody>
      </p:sp>
      <p:pic>
        <p:nvPicPr>
          <p:cNvPr id="10" name="Picture 9" descr="A room with lights on the ceiling&#10;&#10;Description automatically generated">
            <a:extLst>
              <a:ext uri="{FF2B5EF4-FFF2-40B4-BE49-F238E27FC236}">
                <a16:creationId xmlns:a16="http://schemas.microsoft.com/office/drawing/2014/main" id="{81E15115-FCB3-9C84-9C3A-21D8500DF14E}"/>
              </a:ext>
            </a:extLst>
          </p:cNvPr>
          <p:cNvPicPr>
            <a:picLocks noChangeAspect="1"/>
          </p:cNvPicPr>
          <p:nvPr/>
        </p:nvPicPr>
        <p:blipFill>
          <a:blip r:embed="rId3"/>
          <a:stretch>
            <a:fillRect/>
          </a:stretch>
        </p:blipFill>
        <p:spPr>
          <a:xfrm>
            <a:off x="835959" y="4007025"/>
            <a:ext cx="10576111" cy="2687568"/>
          </a:xfrm>
          <a:prstGeom prst="rect">
            <a:avLst/>
          </a:prstGeom>
        </p:spPr>
      </p:pic>
    </p:spTree>
    <p:extLst>
      <p:ext uri="{BB962C8B-B14F-4D97-AF65-F5344CB8AC3E}">
        <p14:creationId xmlns:p14="http://schemas.microsoft.com/office/powerpoint/2010/main" val="742158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9B805A8A-FCD6-41C1-BB41-2FD6FBF82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73FA70E-6421-4BF5-91A7-E35DFFB1C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screen&#10;&#10;Description automatically generated">
            <a:extLst>
              <a:ext uri="{FF2B5EF4-FFF2-40B4-BE49-F238E27FC236}">
                <a16:creationId xmlns:a16="http://schemas.microsoft.com/office/drawing/2014/main" id="{BDC8ECD4-65E0-701C-F0E1-217A8E36A422}"/>
              </a:ext>
            </a:extLst>
          </p:cNvPr>
          <p:cNvPicPr>
            <a:picLocks noChangeAspect="1"/>
          </p:cNvPicPr>
          <p:nvPr/>
        </p:nvPicPr>
        <p:blipFill rotWithShape="1">
          <a:blip r:embed="rId3">
            <a:alphaModFix amt="60000"/>
          </a:blip>
          <a:srcRect r="-1" b="13222"/>
          <a:stretch/>
        </p:blipFill>
        <p:spPr>
          <a:xfrm>
            <a:off x="4216627" y="4508475"/>
            <a:ext cx="5566470" cy="2354820"/>
          </a:xfrm>
          <a:custGeom>
            <a:avLst/>
            <a:gdLst/>
            <a:ahLst/>
            <a:cxnLst/>
            <a:rect l="l" t="t" r="r" b="b"/>
            <a:pathLst>
              <a:path w="5566470" h="2354820">
                <a:moveTo>
                  <a:pt x="3491864" y="0"/>
                </a:moveTo>
                <a:lnTo>
                  <a:pt x="5566470" y="2349525"/>
                </a:lnTo>
                <a:lnTo>
                  <a:pt x="0" y="2354820"/>
                </a:lnTo>
                <a:lnTo>
                  <a:pt x="0" y="2350524"/>
                </a:lnTo>
                <a:close/>
              </a:path>
            </a:pathLst>
          </a:custGeom>
        </p:spPr>
      </p:pic>
      <p:pic>
        <p:nvPicPr>
          <p:cNvPr id="8" name="Picture Placeholder 7" descr="View of city buildings over the water from a track">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rotWithShape="1">
          <a:blip r:embed="rId4" cstate="screen">
            <a:alphaModFix amt="60000"/>
            <a:extLst>
              <a:ext uri="{28A0092B-C50C-407E-A947-70E740481C1C}">
                <a14:useLocalDpi xmlns:a14="http://schemas.microsoft.com/office/drawing/2010/main"/>
              </a:ext>
            </a:extLst>
          </a:blip>
          <a:srcRect l="27673" r="15065"/>
          <a:stretch/>
        </p:blipFill>
        <p:spPr>
          <a:xfrm>
            <a:off x="-42863" y="-10667"/>
            <a:ext cx="7701876" cy="6859714"/>
          </a:xfrm>
          <a:custGeom>
            <a:avLst/>
            <a:gdLst/>
            <a:ahLst/>
            <a:cxnLst/>
            <a:rect l="l" t="t" r="r" b="b"/>
            <a:pathLst>
              <a:path w="7701876" h="6859714">
                <a:moveTo>
                  <a:pt x="3728443" y="2"/>
                </a:moveTo>
                <a:cubicBezTo>
                  <a:pt x="3703043" y="-2538"/>
                  <a:pt x="7712017" y="4547360"/>
                  <a:pt x="7701857" y="4514340"/>
                </a:cubicBezTo>
                <a:lnTo>
                  <a:pt x="4222166" y="6857621"/>
                </a:lnTo>
                <a:lnTo>
                  <a:pt x="2065" y="6859714"/>
                </a:lnTo>
                <a:lnTo>
                  <a:pt x="0" y="6859714"/>
                </a:lnTo>
                <a:lnTo>
                  <a:pt x="0" y="8669"/>
                </a:lnTo>
                <a:close/>
              </a:path>
            </a:pathLst>
          </a:custGeo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5" cstate="screen">
            <a:alphaModFix amt="60000"/>
            <a:extLst>
              <a:ext uri="{28A0092B-C50C-407E-A947-70E740481C1C}">
                <a14:useLocalDpi xmlns:a14="http://schemas.microsoft.com/office/drawing/2010/main"/>
              </a:ext>
            </a:extLst>
          </a:blip>
          <a:srcRect l="43199" r="19086" b="1"/>
          <a:stretch/>
        </p:blipFill>
        <p:spPr>
          <a:xfrm>
            <a:off x="7716454" y="1494508"/>
            <a:ext cx="4476696" cy="5371112"/>
          </a:xfrm>
          <a:custGeom>
            <a:avLst/>
            <a:gdLst/>
            <a:ahLst/>
            <a:cxnLst/>
            <a:rect l="l" t="t" r="r" b="b"/>
            <a:pathLst>
              <a:path w="4476696" h="5371112">
                <a:moveTo>
                  <a:pt x="4475546" y="0"/>
                </a:moveTo>
                <a:cubicBezTo>
                  <a:pt x="4479530" y="1788834"/>
                  <a:pt x="4471562" y="3582278"/>
                  <a:pt x="4475546" y="5371112"/>
                </a:cubicBezTo>
                <a:lnTo>
                  <a:pt x="2075613" y="5371112"/>
                </a:lnTo>
                <a:lnTo>
                  <a:pt x="0" y="3022946"/>
                </a:lnTo>
                <a:close/>
              </a:path>
            </a:pathLst>
          </a:custGeom>
        </p:spPr>
      </p:pic>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6" cstate="screen">
            <a:alphaModFix amt="60000"/>
            <a:extLst>
              <a:ext uri="{28A0092B-C50C-407E-A947-70E740481C1C}">
                <a14:useLocalDpi xmlns:a14="http://schemas.microsoft.com/office/drawing/2010/main"/>
              </a:ext>
            </a:extLst>
          </a:blip>
          <a:srcRect t="36751" r="2" b="18999"/>
          <a:stretch/>
        </p:blipFill>
        <p:spPr>
          <a:xfrm>
            <a:off x="3713259" y="-1711"/>
            <a:ext cx="8478741" cy="4534047"/>
          </a:xfrm>
          <a:custGeom>
            <a:avLst/>
            <a:gdLst/>
            <a:ahLst/>
            <a:cxnLst/>
            <a:rect l="l" t="t" r="r" b="b"/>
            <a:pathLst>
              <a:path w="8478741" h="4534047">
                <a:moveTo>
                  <a:pt x="0" y="0"/>
                </a:moveTo>
                <a:lnTo>
                  <a:pt x="8478741" y="0"/>
                </a:lnTo>
                <a:lnTo>
                  <a:pt x="8478741" y="1509507"/>
                </a:lnTo>
                <a:lnTo>
                  <a:pt x="3986188" y="4534047"/>
                </a:lnTo>
                <a:close/>
              </a:path>
            </a:pathLst>
          </a:custGeom>
        </p:spPr>
      </p:pic>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122831" y="3401602"/>
            <a:ext cx="6483502" cy="3119749"/>
          </a:xfrm>
          <a:effectLst>
            <a:outerShdw blurRad="50800" dist="76200" dir="8100000" algn="tr" rotWithShape="0">
              <a:prstClr val="black">
                <a:alpha val="40000"/>
              </a:prstClr>
            </a:outerShdw>
          </a:effectLst>
        </p:spPr>
        <p:txBody>
          <a:bodyPr vert="horz" lIns="91440" tIns="45720" rIns="91440" bIns="45720" rtlCol="0" anchor="b">
            <a:noAutofit/>
          </a:bodyPr>
          <a:lstStyle/>
          <a:p>
            <a:r>
              <a:rPr kumimoji="0" lang="en-US" sz="3200" b="1" i="0" u="none" strike="noStrike" kern="1200" cap="all" spc="0" normalizeH="0" baseline="0" noProof="0" dirty="0">
                <a:ln>
                  <a:noFill/>
                </a:ln>
                <a:solidFill>
                  <a:schemeClr val="bg1"/>
                </a:solidFill>
                <a:effectLst>
                  <a:outerShdw blurRad="50800" dist="38100" algn="l" rotWithShape="0">
                    <a:prstClr val="black">
                      <a:alpha val="40000"/>
                    </a:prstClr>
                  </a:outerShdw>
                </a:effectLst>
                <a:uLnTx/>
                <a:uFillTx/>
                <a:latin typeface="Walbaum Display Light"/>
                <a:ea typeface="+mj-ea"/>
                <a:cs typeface="+mj-cs"/>
              </a:rPr>
              <a:t>Personnel Costs</a:t>
            </a:r>
            <a:br>
              <a:rPr kumimoji="0" lang="en-US" sz="3200" b="1" i="0" u="none" strike="noStrike" kern="1200" cap="all" spc="0" normalizeH="0" baseline="0" noProof="0" dirty="0">
                <a:ln>
                  <a:noFill/>
                </a:ln>
                <a:solidFill>
                  <a:schemeClr val="bg1"/>
                </a:solidFill>
                <a:effectLst>
                  <a:outerShdw blurRad="50800" dist="38100" algn="l" rotWithShape="0">
                    <a:prstClr val="black">
                      <a:alpha val="40000"/>
                    </a:prstClr>
                  </a:outerShdw>
                </a:effectLst>
                <a:uLnTx/>
                <a:uFillTx/>
                <a:latin typeface="Walbaum Display Light"/>
                <a:ea typeface="+mj-ea"/>
                <a:cs typeface="+mj-cs"/>
              </a:rPr>
            </a:br>
            <a:br>
              <a:rPr kumimoji="0" lang="en-US" sz="3200" b="1" i="0" u="none" strike="noStrike" kern="1200" cap="all" spc="0" normalizeH="0" baseline="0" noProof="0" dirty="0">
                <a:ln>
                  <a:noFill/>
                </a:ln>
                <a:solidFill>
                  <a:schemeClr val="bg1"/>
                </a:solidFill>
                <a:effectLst>
                  <a:outerShdw blurRad="50800" dist="38100" algn="l" rotWithShape="0">
                    <a:prstClr val="black">
                      <a:alpha val="40000"/>
                    </a:prstClr>
                  </a:outerShdw>
                </a:effectLst>
                <a:uLnTx/>
                <a:uFillTx/>
                <a:latin typeface="Walbaum Display Light"/>
                <a:ea typeface="+mj-ea"/>
                <a:cs typeface="+mj-cs"/>
              </a:rPr>
            </a:br>
            <a:r>
              <a:rPr lang="en-US" sz="3200" b="1" i="0" dirty="0">
                <a:solidFill>
                  <a:schemeClr val="bg1"/>
                </a:solidFill>
                <a:effectLst>
                  <a:outerShdw blurRad="50800" dist="38100" algn="l" rotWithShape="0">
                    <a:prstClr val="black">
                      <a:alpha val="40000"/>
                    </a:prstClr>
                  </a:outerShdw>
                </a:effectLst>
              </a:rPr>
              <a:t>Complexity</a:t>
            </a:r>
            <a:br>
              <a:rPr lang="en-US" sz="3200" b="1" i="0" dirty="0">
                <a:solidFill>
                  <a:schemeClr val="bg1"/>
                </a:solidFill>
                <a:effectLst>
                  <a:outerShdw blurRad="50800" dist="38100" algn="l" rotWithShape="0">
                    <a:prstClr val="black">
                      <a:alpha val="40000"/>
                    </a:prstClr>
                  </a:outerShdw>
                </a:effectLst>
              </a:rPr>
            </a:br>
            <a:br>
              <a:rPr lang="en-US" sz="3200" b="1" i="0" dirty="0">
                <a:solidFill>
                  <a:schemeClr val="bg1"/>
                </a:solidFill>
                <a:effectLst>
                  <a:outerShdw blurRad="50800" dist="38100" algn="l" rotWithShape="0">
                    <a:prstClr val="black">
                      <a:alpha val="40000"/>
                    </a:prstClr>
                  </a:outerShdw>
                </a:effectLst>
              </a:rPr>
            </a:br>
            <a:r>
              <a:rPr lang="en-US" sz="3200" b="1" i="0" dirty="0">
                <a:solidFill>
                  <a:schemeClr val="bg1"/>
                </a:solidFill>
                <a:effectLst>
                  <a:outerShdw blurRad="50800" dist="38100" algn="l" rotWithShape="0">
                    <a:prstClr val="black">
                      <a:alpha val="40000"/>
                    </a:prstClr>
                  </a:outerShdw>
                </a:effectLst>
              </a:rPr>
              <a:t>Compliance/Legal concerns</a:t>
            </a:r>
            <a:br>
              <a:rPr lang="en-US" sz="3200" i="0" dirty="0">
                <a:solidFill>
                  <a:schemeClr val="bg1"/>
                </a:solidFill>
              </a:rPr>
            </a:br>
            <a:br>
              <a:rPr lang="en-US" sz="3600" dirty="0"/>
            </a:br>
            <a:br>
              <a:rPr lang="en-US" sz="3600" i="0" dirty="0">
                <a:solidFill>
                  <a:schemeClr val="bg1"/>
                </a:solidFill>
              </a:rPr>
            </a:br>
            <a:endParaRPr lang="en-US" sz="3600" i="0" dirty="0">
              <a:solidFill>
                <a:schemeClr val="bg1"/>
              </a:solidFill>
            </a:endParaRPr>
          </a:p>
        </p:txBody>
      </p:sp>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45886" y="980723"/>
            <a:ext cx="8206667" cy="890973"/>
          </a:xfrm>
        </p:spPr>
        <p:txBody>
          <a:bodyPr vert="horz" lIns="91440" tIns="45720" rIns="91440" bIns="45720" rtlCol="0">
            <a:noAutofit/>
          </a:bodyPr>
          <a:lstStyle/>
          <a:p>
            <a:pPr marL="0" indent="0">
              <a:lnSpc>
                <a:spcPct val="120000"/>
              </a:lnSpc>
            </a:pPr>
            <a:r>
              <a:rPr lang="en-US" sz="4800" b="1" u="sng" cap="all" spc="300" dirty="0">
                <a:solidFill>
                  <a:schemeClr val="tx1"/>
                </a:solidFill>
                <a:latin typeface="Walbaum Display Light"/>
              </a:rPr>
              <a:t>DISADVANTAGES</a:t>
            </a:r>
            <a:r>
              <a:rPr lang="en-US" sz="4800" b="1" u="sng" cap="all" spc="300" dirty="0">
                <a:solidFill>
                  <a:schemeClr val="tx1"/>
                </a:solidFill>
              </a:rPr>
              <a:t> OF A VPC</a:t>
            </a:r>
          </a:p>
        </p:txBody>
      </p:sp>
      <p:cxnSp>
        <p:nvCxnSpPr>
          <p:cNvPr id="35" name="Straight Connector 34">
            <a:extLst>
              <a:ext uri="{FF2B5EF4-FFF2-40B4-BE49-F238E27FC236}">
                <a16:creationId xmlns:a16="http://schemas.microsoft.com/office/drawing/2014/main" id="{6C160B4C-7713-4783-99C9-A8BC96D5F2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95482" y="1502335"/>
            <a:ext cx="7996518" cy="537090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0AB499C-0452-4A5D-9102-50CB752964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713263" y="2"/>
            <a:ext cx="6078804" cy="68656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56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8" name="Rectangle 57">
            <a:extLst>
              <a:ext uri="{FF2B5EF4-FFF2-40B4-BE49-F238E27FC236}">
                <a16:creationId xmlns:a16="http://schemas.microsoft.com/office/drawing/2014/main" id="{2EA29A63-8AE9-4403-8EC6-B1D577FBB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7">
            <a:extLst>
              <a:ext uri="{FF2B5EF4-FFF2-40B4-BE49-F238E27FC236}">
                <a16:creationId xmlns:a16="http://schemas.microsoft.com/office/drawing/2014/main" id="{0D783A80-FA5A-4EDF-A7CB-F8F6D2BA3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5573" y="-11801"/>
            <a:ext cx="9075366" cy="6899188"/>
          </a:xfrm>
          <a:custGeom>
            <a:avLst/>
            <a:gdLst>
              <a:gd name="connsiteX0" fmla="*/ 0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0 w 9077012"/>
              <a:gd name="connsiteY4" fmla="*/ 0 h 6888556"/>
              <a:gd name="connsiteX0" fmla="*/ 0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0 w 9077012"/>
              <a:gd name="connsiteY5" fmla="*/ 0 h 6888556"/>
              <a:gd name="connsiteX0" fmla="*/ 1318437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1318437 w 9077012"/>
              <a:gd name="connsiteY5" fmla="*/ 0 h 6888556"/>
              <a:gd name="connsiteX0" fmla="*/ 1318437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1318437 w 9077012"/>
              <a:gd name="connsiteY5" fmla="*/ 0 h 6888556"/>
              <a:gd name="connsiteX0" fmla="*/ 1318437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1318437 w 9077012"/>
              <a:gd name="connsiteY5" fmla="*/ 0 h 6888556"/>
              <a:gd name="connsiteX0" fmla="*/ 1318437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1318437 w 9077012"/>
              <a:gd name="connsiteY5" fmla="*/ 0 h 6888556"/>
              <a:gd name="connsiteX0" fmla="*/ 1318437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1318437 w 9077012"/>
              <a:gd name="connsiteY5" fmla="*/ 0 h 6888556"/>
              <a:gd name="connsiteX0" fmla="*/ 1316791 w 9075366"/>
              <a:gd name="connsiteY0" fmla="*/ 0 h 6899188"/>
              <a:gd name="connsiteX1" fmla="*/ 9075366 w 9075366"/>
              <a:gd name="connsiteY1" fmla="*/ 0 h 6899188"/>
              <a:gd name="connsiteX2" fmla="*/ 9075366 w 9075366"/>
              <a:gd name="connsiteY2" fmla="*/ 6888556 h 6899188"/>
              <a:gd name="connsiteX3" fmla="*/ 2337517 w 9075366"/>
              <a:gd name="connsiteY3" fmla="*/ 6899188 h 6899188"/>
              <a:gd name="connsiteX4" fmla="*/ 0 w 9075366"/>
              <a:gd name="connsiteY4" fmla="*/ 4638392 h 6899188"/>
              <a:gd name="connsiteX5" fmla="*/ 1316791 w 9075366"/>
              <a:gd name="connsiteY5" fmla="*/ 0 h 6899188"/>
              <a:gd name="connsiteX0" fmla="*/ 1316791 w 9075366"/>
              <a:gd name="connsiteY0" fmla="*/ 0 h 6899188"/>
              <a:gd name="connsiteX1" fmla="*/ 9075366 w 9075366"/>
              <a:gd name="connsiteY1" fmla="*/ 0 h 6899188"/>
              <a:gd name="connsiteX2" fmla="*/ 9075366 w 9075366"/>
              <a:gd name="connsiteY2" fmla="*/ 6888556 h 6899188"/>
              <a:gd name="connsiteX3" fmla="*/ 2337517 w 9075366"/>
              <a:gd name="connsiteY3" fmla="*/ 6899188 h 6899188"/>
              <a:gd name="connsiteX4" fmla="*/ 0 w 9075366"/>
              <a:gd name="connsiteY4" fmla="*/ 4638392 h 6899188"/>
              <a:gd name="connsiteX5" fmla="*/ 1316791 w 9075366"/>
              <a:gd name="connsiteY5" fmla="*/ 0 h 689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5366" h="6899188">
                <a:moveTo>
                  <a:pt x="1316791" y="0"/>
                </a:moveTo>
                <a:lnTo>
                  <a:pt x="9075366" y="0"/>
                </a:lnTo>
                <a:lnTo>
                  <a:pt x="9075366" y="6888556"/>
                </a:lnTo>
                <a:lnTo>
                  <a:pt x="2337517" y="6899188"/>
                </a:lnTo>
                <a:cubicBezTo>
                  <a:pt x="1838336" y="6350411"/>
                  <a:pt x="488549" y="5091476"/>
                  <a:pt x="0" y="4638392"/>
                </a:cubicBezTo>
                <a:cubicBezTo>
                  <a:pt x="509814" y="2826447"/>
                  <a:pt x="1115322" y="727424"/>
                  <a:pt x="1316791"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4726573" y="70364"/>
            <a:ext cx="6919261" cy="1692187"/>
          </a:xfrm>
        </p:spPr>
        <p:txBody>
          <a:bodyPr vert="horz" lIns="91440" tIns="45720" rIns="91440" bIns="45720" rtlCol="0" anchor="ctr">
            <a:normAutofit/>
          </a:bodyPr>
          <a:lstStyle/>
          <a:p>
            <a:r>
              <a:rPr lang="en-US" sz="3700" b="1" i="0" dirty="0"/>
              <a:t>Components of a Virtual private Cloud</a:t>
            </a:r>
          </a:p>
        </p:txBody>
      </p:sp>
      <p:pic>
        <p:nvPicPr>
          <p:cNvPr id="9" name="Picture Placeholder 8" descr="Background Graphic with lights">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r="21727" b="-2"/>
          <a:stretch/>
        </p:blipFill>
        <p:spPr>
          <a:xfrm>
            <a:off x="-26737" y="1644823"/>
            <a:ext cx="3160667" cy="5261320"/>
          </a:xfrm>
          <a:custGeom>
            <a:avLst/>
            <a:gdLst/>
            <a:ahLst/>
            <a:cxnLst/>
            <a:rect l="l" t="t" r="r" b="b"/>
            <a:pathLst>
              <a:path w="3147191" h="5238887">
                <a:moveTo>
                  <a:pt x="0" y="0"/>
                </a:moveTo>
                <a:lnTo>
                  <a:pt x="3147191" y="2981128"/>
                </a:lnTo>
                <a:lnTo>
                  <a:pt x="2499930" y="5238887"/>
                </a:lnTo>
                <a:lnTo>
                  <a:pt x="7952" y="5238887"/>
                </a:lnTo>
                <a:cubicBezTo>
                  <a:pt x="5301" y="3492592"/>
                  <a:pt x="2651" y="1746296"/>
                  <a:pt x="0" y="0"/>
                </a:cubicBezTo>
                <a:close/>
              </a:path>
            </a:pathLst>
          </a:custGeom>
        </p:spPr>
      </p:pic>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4847520" y="1706305"/>
            <a:ext cx="4168687" cy="2964426"/>
          </a:xfrm>
        </p:spPr>
        <p:txBody>
          <a:bodyPr vert="horz" lIns="91440" tIns="45720" rIns="91440" bIns="45720" rtlCol="0">
            <a:noAutofit/>
          </a:bodyPr>
          <a:lstStyle/>
          <a:p>
            <a:pPr marL="457200" indent="-457200">
              <a:lnSpc>
                <a:spcPct val="90000"/>
              </a:lnSpc>
              <a:buFont typeface="Arial" panose="020B0604020202020204" pitchFamily="34" charset="0"/>
              <a:buChar char="•"/>
            </a:pPr>
            <a:r>
              <a:rPr lang="en-US" sz="2800" dirty="0"/>
              <a:t>VPC</a:t>
            </a:r>
          </a:p>
          <a:p>
            <a:pPr marL="457200" indent="-457200">
              <a:lnSpc>
                <a:spcPct val="90000"/>
              </a:lnSpc>
              <a:buFont typeface="Arial" panose="020B0604020202020204" pitchFamily="34" charset="0"/>
              <a:buChar char="•"/>
            </a:pPr>
            <a:r>
              <a:rPr lang="en-US" sz="2800" dirty="0"/>
              <a:t>Network Tiers</a:t>
            </a:r>
          </a:p>
          <a:p>
            <a:pPr marL="457200" indent="-457200">
              <a:lnSpc>
                <a:spcPct val="90000"/>
              </a:lnSpc>
              <a:buFont typeface="Arial" panose="020B0604020202020204" pitchFamily="34" charset="0"/>
              <a:buChar char="•"/>
            </a:pPr>
            <a:r>
              <a:rPr lang="en-US" sz="2800" dirty="0"/>
              <a:t>Virtual Router</a:t>
            </a:r>
          </a:p>
          <a:p>
            <a:pPr marL="457200" indent="-457200">
              <a:lnSpc>
                <a:spcPct val="90000"/>
              </a:lnSpc>
              <a:buFont typeface="Arial" panose="020B0604020202020204" pitchFamily="34" charset="0"/>
              <a:buChar char="•"/>
            </a:pPr>
            <a:r>
              <a:rPr lang="en-US" sz="2800" dirty="0"/>
              <a:t>Public Gateway</a:t>
            </a:r>
          </a:p>
          <a:p>
            <a:pPr marL="457200" indent="-457200">
              <a:lnSpc>
                <a:spcPct val="90000"/>
              </a:lnSpc>
              <a:buFont typeface="Arial" panose="020B0604020202020204" pitchFamily="34" charset="0"/>
              <a:buChar char="•"/>
            </a:pPr>
            <a:r>
              <a:rPr lang="en-US" sz="2800" dirty="0"/>
              <a:t>Private Gateway</a:t>
            </a:r>
          </a:p>
          <a:p>
            <a:pPr marL="457200" indent="-457200">
              <a:lnSpc>
                <a:spcPct val="90000"/>
              </a:lnSpc>
              <a:buFont typeface="Arial" panose="020B0604020202020204" pitchFamily="34" charset="0"/>
              <a:buChar char="•"/>
            </a:pPr>
            <a:r>
              <a:rPr lang="en-US" sz="2800" dirty="0"/>
              <a:t>VPN Gateway</a:t>
            </a:r>
          </a:p>
        </p:txBody>
      </p:sp>
      <p:pic>
        <p:nvPicPr>
          <p:cNvPr id="7" name="Picture Placeholder 6" descr="View of city buildings over the water">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a:ext>
            </a:extLst>
          </a:blip>
          <a:srcRect t="30053" r="-2" b="11935"/>
          <a:stretch/>
        </p:blipFill>
        <p:spPr>
          <a:xfrm>
            <a:off x="2482701" y="4614484"/>
            <a:ext cx="3028153" cy="2266637"/>
          </a:xfrm>
          <a:custGeom>
            <a:avLst/>
            <a:gdLst/>
            <a:ahLst/>
            <a:cxnLst/>
            <a:rect l="l" t="t" r="r" b="b"/>
            <a:pathLst>
              <a:path w="3028153" h="2266637">
                <a:moveTo>
                  <a:pt x="648586" y="0"/>
                </a:moveTo>
                <a:lnTo>
                  <a:pt x="3028153" y="2261275"/>
                </a:lnTo>
                <a:lnTo>
                  <a:pt x="0" y="2266637"/>
                </a:lnTo>
                <a:close/>
              </a:path>
            </a:pathLst>
          </a:custGeom>
        </p:spPr>
      </p:pic>
      <p:pic>
        <p:nvPicPr>
          <p:cNvPr id="4" name="Picture 3" descr="A close-up of a server&#10;&#10;Description automatically generated">
            <a:extLst>
              <a:ext uri="{FF2B5EF4-FFF2-40B4-BE49-F238E27FC236}">
                <a16:creationId xmlns:a16="http://schemas.microsoft.com/office/drawing/2014/main" id="{09D049D2-FFB2-7B1A-8C01-C83B5E29DC13}"/>
              </a:ext>
            </a:extLst>
          </p:cNvPr>
          <p:cNvPicPr>
            <a:picLocks noChangeAspect="1"/>
          </p:cNvPicPr>
          <p:nvPr/>
        </p:nvPicPr>
        <p:blipFill rotWithShape="1">
          <a:blip r:embed="rId5"/>
          <a:srcRect l="15216" r="38145" b="-1"/>
          <a:stretch/>
        </p:blipFill>
        <p:spPr>
          <a:xfrm>
            <a:off x="-7" y="-21327"/>
            <a:ext cx="4449170" cy="4650618"/>
          </a:xfrm>
          <a:custGeom>
            <a:avLst/>
            <a:gdLst/>
            <a:ahLst/>
            <a:cxnLst/>
            <a:rect l="l" t="t" r="r" b="b"/>
            <a:pathLst>
              <a:path w="4449170" h="4650618">
                <a:moveTo>
                  <a:pt x="0" y="0"/>
                </a:moveTo>
                <a:lnTo>
                  <a:pt x="4449170" y="0"/>
                </a:lnTo>
                <a:lnTo>
                  <a:pt x="3134862" y="4650618"/>
                </a:lnTo>
                <a:lnTo>
                  <a:pt x="0" y="1670004"/>
                </a:lnTo>
                <a:close/>
              </a:path>
            </a:pathLst>
          </a:custGeom>
        </p:spPr>
      </p:pic>
      <p:cxnSp>
        <p:nvCxnSpPr>
          <p:cNvPr id="62" name="Straight Connector 61">
            <a:extLst>
              <a:ext uri="{FF2B5EF4-FFF2-40B4-BE49-F238E27FC236}">
                <a16:creationId xmlns:a16="http://schemas.microsoft.com/office/drawing/2014/main" id="{4BEA35D7-F04C-4836-AABB-FDE8CC23E5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96411" y="-18756"/>
            <a:ext cx="1952759" cy="688855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A8FB009-7714-4AA9-9F15-9C5D189BE7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09" y="6875759"/>
            <a:ext cx="5516163" cy="79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B51A6FE3-32D5-0A7B-7273-15F89A55D4B3}"/>
              </a:ext>
            </a:extLst>
          </p:cNvPr>
          <p:cNvSpPr txBox="1">
            <a:spLocks/>
          </p:cNvSpPr>
          <p:nvPr/>
        </p:nvSpPr>
        <p:spPr>
          <a:xfrm>
            <a:off x="7855518" y="3889787"/>
            <a:ext cx="4168687" cy="2623522"/>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pPr>
            <a:r>
              <a:rPr lang="en-US" sz="2800" dirty="0"/>
              <a:t>Site-to-Site VPN Connection</a:t>
            </a:r>
          </a:p>
          <a:p>
            <a:pPr marL="457200" indent="-457200">
              <a:lnSpc>
                <a:spcPct val="90000"/>
              </a:lnSpc>
              <a:buFont typeface="Arial" panose="020B0604020202020204" pitchFamily="34" charset="0"/>
              <a:buChar char="•"/>
            </a:pPr>
            <a:r>
              <a:rPr lang="en-US" sz="2800" dirty="0"/>
              <a:t>Customer Gateway</a:t>
            </a:r>
          </a:p>
          <a:p>
            <a:pPr marL="457200" indent="-457200">
              <a:lnSpc>
                <a:spcPct val="90000"/>
              </a:lnSpc>
              <a:buFont typeface="Arial" panose="020B0604020202020204" pitchFamily="34" charset="0"/>
              <a:buChar char="•"/>
            </a:pPr>
            <a:r>
              <a:rPr lang="en-US" sz="2800" dirty="0"/>
              <a:t>NAT Instance</a:t>
            </a:r>
          </a:p>
          <a:p>
            <a:pPr marL="457200" indent="-457200">
              <a:lnSpc>
                <a:spcPct val="90000"/>
              </a:lnSpc>
              <a:buFont typeface="Arial" panose="020B0604020202020204" pitchFamily="34" charset="0"/>
              <a:buChar char="•"/>
            </a:pPr>
            <a:r>
              <a:rPr lang="en-US" sz="2800" dirty="0"/>
              <a:t>Network ACL</a:t>
            </a:r>
          </a:p>
        </p:txBody>
      </p:sp>
    </p:spTree>
    <p:extLst>
      <p:ext uri="{BB962C8B-B14F-4D97-AF65-F5344CB8AC3E}">
        <p14:creationId xmlns:p14="http://schemas.microsoft.com/office/powerpoint/2010/main" val="297629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839788" y="365125"/>
            <a:ext cx="10515600" cy="1325563"/>
          </a:xfrm>
        </p:spPr>
        <p:txBody>
          <a:bodyPr/>
          <a:lstStyle/>
          <a:p>
            <a:r>
              <a:rPr lang="en-US" b="1" i="0" dirty="0"/>
              <a:t>Network architecture</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675242" y="1734325"/>
            <a:ext cx="3200400" cy="823912"/>
          </a:xfrm>
        </p:spPr>
        <p:txBody>
          <a:bodyPr/>
          <a:lstStyle/>
          <a:p>
            <a:r>
              <a:rPr lang="en-US" dirty="0"/>
              <a:t>configurations</a:t>
            </a:r>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675242" y="2564581"/>
            <a:ext cx="3367843" cy="3672493"/>
          </a:xfrm>
        </p:spPr>
        <p:txBody>
          <a:bodyPr vert="horz" lIns="91440" tIns="45720" rIns="91440" bIns="45720" rtlCol="0" anchor="t">
            <a:normAutofit/>
          </a:bodyPr>
          <a:lstStyle/>
          <a:p>
            <a:pPr marL="283210" indent="-283210"/>
            <a:r>
              <a:rPr lang="en-US" dirty="0"/>
              <a:t>Public gateway only</a:t>
            </a:r>
          </a:p>
          <a:p>
            <a:pPr marL="283210" indent="-283210"/>
            <a:r>
              <a:rPr lang="en-US" dirty="0"/>
              <a:t>Public and private gateways</a:t>
            </a:r>
          </a:p>
          <a:p>
            <a:pPr marL="283210" indent="-283210"/>
            <a:r>
              <a:rPr lang="en-US" dirty="0"/>
              <a:t>Public and private gateways and VPNs</a:t>
            </a:r>
          </a:p>
          <a:p>
            <a:pPr marL="283210" indent="-283210"/>
            <a:r>
              <a:rPr lang="en-US" dirty="0"/>
              <a:t>Private gateway only and VPNs</a:t>
            </a:r>
          </a:p>
          <a:p>
            <a:pPr marL="0" indent="0">
              <a:buNone/>
            </a:pPr>
            <a:endParaRPr lang="en-US" sz="1600" dirty="0"/>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4042571" y="1635282"/>
            <a:ext cx="3200400" cy="1005340"/>
          </a:xfrm>
        </p:spPr>
        <p:txBody>
          <a:bodyPr/>
          <a:lstStyle/>
          <a:p>
            <a:r>
              <a:rPr lang="en-US" dirty="0"/>
              <a:t>connectivity</a:t>
            </a:r>
          </a:p>
        </p:txBody>
      </p:sp>
      <p:pic>
        <p:nvPicPr>
          <p:cNvPr id="9" name="Content Placeholder 8" descr="A close-up of a server&#10;&#10;Description automatically generated">
            <a:extLst>
              <a:ext uri="{FF2B5EF4-FFF2-40B4-BE49-F238E27FC236}">
                <a16:creationId xmlns:a16="http://schemas.microsoft.com/office/drawing/2014/main" id="{3273D1EE-596D-AEC9-1269-FFA70A97E10C}"/>
              </a:ext>
            </a:extLst>
          </p:cNvPr>
          <p:cNvPicPr>
            <a:picLocks noGrp="1" noChangeAspect="1"/>
          </p:cNvPicPr>
          <p:nvPr>
            <p:ph sz="quarter" idx="4"/>
          </p:nvPr>
        </p:nvPicPr>
        <p:blipFill>
          <a:blip r:embed="rId3"/>
          <a:stretch>
            <a:fillRect/>
          </a:stretch>
        </p:blipFill>
        <p:spPr>
          <a:xfrm>
            <a:off x="7407003" y="1730717"/>
            <a:ext cx="4782755" cy="3154480"/>
          </a:xfrm>
        </p:spPr>
      </p:pic>
      <p:sp>
        <p:nvSpPr>
          <p:cNvPr id="7" name="Text Placeholder 6">
            <a:extLst>
              <a:ext uri="{FF2B5EF4-FFF2-40B4-BE49-F238E27FC236}">
                <a16:creationId xmlns:a16="http://schemas.microsoft.com/office/drawing/2014/main" id="{35BB4409-7785-40D0-9762-248A959B6DE2}"/>
              </a:ext>
            </a:extLst>
          </p:cNvPr>
          <p:cNvSpPr>
            <a:spLocks noGrp="1"/>
          </p:cNvSpPr>
          <p:nvPr>
            <p:ph type="body" sz="quarter" idx="13"/>
          </p:nvPr>
        </p:nvSpPr>
        <p:spPr>
          <a:xfrm>
            <a:off x="8151812" y="1734325"/>
            <a:ext cx="3200400" cy="823912"/>
          </a:xfrm>
        </p:spPr>
        <p:txBody>
          <a:bodyPr/>
          <a:lstStyle/>
          <a:p>
            <a:endParaRPr lang="en-US" dirty="0"/>
          </a:p>
        </p:txBody>
      </p:sp>
      <p:sp>
        <p:nvSpPr>
          <p:cNvPr id="10" name="Content Placeholder 3">
            <a:extLst>
              <a:ext uri="{FF2B5EF4-FFF2-40B4-BE49-F238E27FC236}">
                <a16:creationId xmlns:a16="http://schemas.microsoft.com/office/drawing/2014/main" id="{342703EE-C99A-FFEC-2303-3579D9F3E7EE}"/>
              </a:ext>
            </a:extLst>
          </p:cNvPr>
          <p:cNvSpPr txBox="1">
            <a:spLocks/>
          </p:cNvSpPr>
          <p:nvPr/>
        </p:nvSpPr>
        <p:spPr>
          <a:xfrm>
            <a:off x="4039160" y="2446594"/>
            <a:ext cx="3367843" cy="3672493"/>
          </a:xfrm>
          <a:prstGeom prst="rect">
            <a:avLst/>
          </a:prstGeom>
        </p:spPr>
        <p:txBody>
          <a:bodyPr vert="horz" lIns="91440" tIns="45720" rIns="91440" bIns="45720" rtlCol="0" anchor="t">
            <a:normAutofit/>
          </a:bodyPr>
          <a:lstStyle>
            <a:lvl1pPr marL="283464" indent="-283464" algn="l" defTabSz="914400" rtl="0" eaLnBrk="1" latinLnBrk="0" hangingPunct="1">
              <a:lnSpc>
                <a:spcPct val="100000"/>
              </a:lnSpc>
              <a:spcBef>
                <a:spcPts val="1000"/>
              </a:spcBef>
              <a:buSzPct val="80000"/>
              <a:buFont typeface="Arial" panose="020B0604020202020204" pitchFamily="34" charset="0"/>
              <a:buChar char="•"/>
              <a:defRPr sz="2000" kern="1200">
                <a:solidFill>
                  <a:schemeClr val="tx2"/>
                </a:solidFill>
                <a:latin typeface="+mn-lt"/>
                <a:ea typeface="+mn-ea"/>
                <a:cs typeface="+mn-cs"/>
              </a:defRPr>
            </a:lvl1pPr>
            <a:lvl2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3pPr>
            <a:lvl4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4pPr>
            <a:lvl5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dirty="0"/>
              <a:t>Through the internet using a public gateway.</a:t>
            </a:r>
          </a:p>
          <a:p>
            <a:pPr marL="283210" indent="-283210"/>
            <a:r>
              <a:rPr lang="en-US" dirty="0"/>
              <a:t>Using a site-to-site VPN through a public gateway.</a:t>
            </a:r>
          </a:p>
          <a:p>
            <a:pPr marL="283210" indent="-283210"/>
            <a:r>
              <a:rPr lang="en-US" dirty="0"/>
              <a:t>Both options can be used simultaneously.</a:t>
            </a:r>
          </a:p>
          <a:p>
            <a:pPr marL="283210" indent="-283210"/>
            <a:endParaRPr lang="en-US" sz="1600" dirty="0"/>
          </a:p>
          <a:p>
            <a:pPr marL="0" indent="0">
              <a:buNone/>
            </a:pPr>
            <a:endParaRPr lang="en-US" sz="1600" dirty="0"/>
          </a:p>
        </p:txBody>
      </p:sp>
      <p:sp>
        <p:nvSpPr>
          <p:cNvPr id="53" name="Content Placeholder 52">
            <a:extLst>
              <a:ext uri="{FF2B5EF4-FFF2-40B4-BE49-F238E27FC236}">
                <a16:creationId xmlns:a16="http://schemas.microsoft.com/office/drawing/2014/main" id="{24736285-75C3-899F-D436-C8FB7C6AFA9B}"/>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408177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 close-up of a server&#10;&#10;Description automatically generated">
            <a:extLst>
              <a:ext uri="{FF2B5EF4-FFF2-40B4-BE49-F238E27FC236}">
                <a16:creationId xmlns:a16="http://schemas.microsoft.com/office/drawing/2014/main" id="{0EA6DA80-0743-4338-3E0B-A69FD77C48C4}"/>
              </a:ext>
            </a:extLst>
          </p:cNvPr>
          <p:cNvPicPr>
            <a:picLocks noGrp="1" noChangeAspect="1"/>
          </p:cNvPicPr>
          <p:nvPr>
            <p:ph type="pic" sz="quarter" idx="13"/>
          </p:nvPr>
        </p:nvPicPr>
        <p:blipFill rotWithShape="1">
          <a:blip r:embed="rId2"/>
          <a:srcRect l="25723" r="31955"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728383" y="494728"/>
            <a:ext cx="6132605" cy="1738422"/>
          </a:xfrm>
        </p:spPr>
        <p:txBody>
          <a:bodyPr vert="horz" lIns="91440" tIns="45720" rIns="91440" bIns="45720" rtlCol="0" anchor="ctr">
            <a:normAutofit/>
          </a:bodyPr>
          <a:lstStyle/>
          <a:p>
            <a:r>
              <a:rPr lang="en-US" b="1" i="0" dirty="0"/>
              <a:t>VPC Configuration</a:t>
            </a:r>
          </a:p>
        </p:txBody>
      </p:sp>
      <p:cxnSp>
        <p:nvCxnSpPr>
          <p:cNvPr id="66" name="Straight Connector 65">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734558" y="1816262"/>
            <a:ext cx="5823322" cy="4118345"/>
          </a:xfrm>
        </p:spPr>
        <p:txBody>
          <a:bodyPr vert="horz" lIns="91440" tIns="45720" rIns="91440" bIns="45720" rtlCol="0">
            <a:noAutofit/>
          </a:bodyPr>
          <a:lstStyle/>
          <a:p>
            <a:pPr marL="0">
              <a:lnSpc>
                <a:spcPct val="90000"/>
              </a:lnSpc>
              <a:buFont typeface="Arial" panose="020B0604020202020204" pitchFamily="34" charset="0"/>
              <a:buChar char="•"/>
            </a:pPr>
            <a:r>
              <a:rPr lang="en-US" dirty="0"/>
              <a:t>Advanced </a:t>
            </a:r>
            <a:r>
              <a:rPr lang="en-US" b="1" dirty="0"/>
              <a:t>Zone Physical Network</a:t>
            </a:r>
            <a:r>
              <a:rPr lang="en-US" dirty="0"/>
              <a:t> Configuration</a:t>
            </a:r>
          </a:p>
          <a:p>
            <a:pPr marL="0">
              <a:lnSpc>
                <a:spcPct val="90000"/>
              </a:lnSpc>
              <a:buFont typeface="Arial" panose="020B0604020202020204" pitchFamily="34" charset="0"/>
              <a:buChar char="•"/>
            </a:pPr>
            <a:r>
              <a:rPr lang="en-US" dirty="0"/>
              <a:t>Adding a </a:t>
            </a:r>
            <a:r>
              <a:rPr lang="en-US" b="1" dirty="0"/>
              <a:t>Virtual Private Cloud</a:t>
            </a:r>
          </a:p>
          <a:p>
            <a:pPr marL="0">
              <a:lnSpc>
                <a:spcPct val="90000"/>
              </a:lnSpc>
              <a:buFont typeface="Arial" panose="020B0604020202020204" pitchFamily="34" charset="0"/>
              <a:buChar char="•"/>
            </a:pPr>
            <a:r>
              <a:rPr lang="en-US" dirty="0"/>
              <a:t>Adding </a:t>
            </a:r>
            <a:r>
              <a:rPr lang="en-US" b="1" dirty="0"/>
              <a:t>Network Tiers</a:t>
            </a:r>
          </a:p>
          <a:p>
            <a:pPr marL="0">
              <a:lnSpc>
                <a:spcPct val="90000"/>
              </a:lnSpc>
              <a:buFont typeface="Arial" panose="020B0604020202020204" pitchFamily="34" charset="0"/>
              <a:buChar char="•"/>
            </a:pPr>
            <a:r>
              <a:rPr lang="en-US" dirty="0"/>
              <a:t>Deploying </a:t>
            </a:r>
            <a:r>
              <a:rPr lang="en-US" b="1" dirty="0"/>
              <a:t>Instances</a:t>
            </a:r>
            <a:r>
              <a:rPr lang="en-US" dirty="0"/>
              <a:t> to the </a:t>
            </a:r>
            <a:r>
              <a:rPr lang="en-US" b="1" dirty="0"/>
              <a:t>Tier</a:t>
            </a:r>
          </a:p>
          <a:p>
            <a:pPr marL="0">
              <a:lnSpc>
                <a:spcPct val="90000"/>
              </a:lnSpc>
              <a:buFont typeface="Arial" panose="020B0604020202020204" pitchFamily="34" charset="0"/>
              <a:buChar char="•"/>
            </a:pPr>
            <a:r>
              <a:rPr lang="en-US" dirty="0"/>
              <a:t>Acquiring a </a:t>
            </a:r>
            <a:r>
              <a:rPr lang="en-US" b="1" dirty="0"/>
              <a:t>New IP Address for a VPC</a:t>
            </a:r>
          </a:p>
          <a:p>
            <a:pPr marL="0">
              <a:lnSpc>
                <a:spcPct val="90000"/>
              </a:lnSpc>
              <a:buFont typeface="Arial" panose="020B0604020202020204" pitchFamily="34" charset="0"/>
              <a:buChar char="•"/>
            </a:pPr>
            <a:r>
              <a:rPr lang="en-US" dirty="0"/>
              <a:t>Releasing an </a:t>
            </a:r>
            <a:r>
              <a:rPr lang="en-US" b="1" dirty="0"/>
              <a:t>IP Address Allotted to a VPC</a:t>
            </a:r>
          </a:p>
          <a:p>
            <a:pPr marL="0">
              <a:lnSpc>
                <a:spcPct val="90000"/>
              </a:lnSpc>
              <a:buFont typeface="Arial" panose="020B0604020202020204" pitchFamily="34" charset="0"/>
              <a:buChar char="•"/>
            </a:pPr>
            <a:r>
              <a:rPr lang="en-US" dirty="0"/>
              <a:t>Enabling or Disabling </a:t>
            </a:r>
            <a:r>
              <a:rPr lang="en-US" b="1" dirty="0"/>
              <a:t>Static NAT on a VPC</a:t>
            </a:r>
          </a:p>
          <a:p>
            <a:pPr marL="0">
              <a:lnSpc>
                <a:spcPct val="90000"/>
              </a:lnSpc>
              <a:buFont typeface="Arial" panose="020B0604020202020204" pitchFamily="34" charset="0"/>
              <a:buChar char="•"/>
            </a:pPr>
            <a:r>
              <a:rPr lang="en-US" dirty="0"/>
              <a:t>Removing </a:t>
            </a:r>
            <a:r>
              <a:rPr lang="en-US" b="1" dirty="0"/>
              <a:t>Tiers</a:t>
            </a:r>
          </a:p>
          <a:p>
            <a:pPr marL="0">
              <a:lnSpc>
                <a:spcPct val="90000"/>
              </a:lnSpc>
              <a:buFont typeface="Arial" panose="020B0604020202020204" pitchFamily="34" charset="0"/>
              <a:buChar char="•"/>
            </a:pPr>
            <a:r>
              <a:rPr lang="en-US" dirty="0"/>
              <a:t>Editing, Restarting, and Removing a </a:t>
            </a:r>
            <a:r>
              <a:rPr lang="en-US" b="1" dirty="0"/>
              <a:t>VPC</a:t>
            </a:r>
          </a:p>
          <a:p>
            <a:pPr marL="0">
              <a:lnSpc>
                <a:spcPct val="9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1877140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786375" cy="1382233"/>
          </a:xfrm>
        </p:spPr>
        <p:txBody>
          <a:bodyPr>
            <a:normAutofit/>
          </a:bodyPr>
          <a:lstStyle/>
          <a:p>
            <a:r>
              <a:rPr lang="en-US" sz="3600" b="1" i="0" dirty="0"/>
              <a:t>Processes that worked</a:t>
            </a:r>
          </a:p>
        </p:txBody>
      </p:sp>
      <p:pic>
        <p:nvPicPr>
          <p:cNvPr id="6" name="Picture Placeholder 5" descr="A view of a bridge from below">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1022"/>
            <a:ext cx="5509241" cy="6856832"/>
          </a:xfrm>
        </p:spPr>
      </p:pic>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5147432" y="2301949"/>
            <a:ext cx="6237413" cy="4022650"/>
          </a:xfrm>
        </p:spPr>
        <p:txBody>
          <a:bodyPr vert="horz" lIns="91440" tIns="45720" rIns="91440" bIns="45720" rtlCol="0" anchor="t">
            <a:normAutofit/>
          </a:bodyPr>
          <a:lstStyle/>
          <a:p>
            <a:pPr marL="285750" indent="-285750">
              <a:buChar char="•"/>
            </a:pPr>
            <a:r>
              <a:rPr lang="en-US" sz="3200" dirty="0">
                <a:solidFill>
                  <a:srgbClr val="000000"/>
                </a:solidFill>
                <a:latin typeface="Univers Condensed Light"/>
                <a:cs typeface="Calibri"/>
              </a:rPr>
              <a:t>Management Server Configuration</a:t>
            </a:r>
            <a:endParaRPr lang="en-US" sz="3200" dirty="0">
              <a:latin typeface="Univers Condensed Light"/>
            </a:endParaRPr>
          </a:p>
          <a:p>
            <a:pPr marL="285750" indent="-285750">
              <a:buChar char="•"/>
            </a:pPr>
            <a:r>
              <a:rPr lang="en-US" sz="3200" dirty="0">
                <a:solidFill>
                  <a:srgbClr val="000000"/>
                </a:solidFill>
                <a:latin typeface="Univers Condensed Light"/>
                <a:cs typeface="Calibri"/>
              </a:rPr>
              <a:t>Storage Configuration</a:t>
            </a:r>
          </a:p>
          <a:p>
            <a:pPr marL="285750" indent="-285750">
              <a:buChar char="•"/>
            </a:pPr>
            <a:r>
              <a:rPr lang="en-US" sz="3200" dirty="0">
                <a:solidFill>
                  <a:srgbClr val="000000"/>
                </a:solidFill>
                <a:latin typeface="Univers Condensed Light"/>
                <a:cs typeface="Calibri"/>
              </a:rPr>
              <a:t>Zone, Pod, Cluster, Host, Primary and Secondary Storage Configuration</a:t>
            </a:r>
          </a:p>
          <a:p>
            <a:pPr marL="0" indent="0"/>
            <a:endParaRPr lang="en-US" sz="1600" dirty="0">
              <a:solidFill>
                <a:srgbClr val="000000"/>
              </a:solidFill>
              <a:latin typeface="Calibri"/>
              <a:cs typeface="Calibri"/>
            </a:endParaRPr>
          </a:p>
          <a:p>
            <a:pPr marL="0" indent="0"/>
            <a:endParaRPr lang="en-US" sz="1600" dirty="0">
              <a:solidFill>
                <a:srgbClr val="000000"/>
              </a:solidFill>
              <a:latin typeface="Calibri"/>
              <a:cs typeface="Calibri"/>
            </a:endParaRPr>
          </a:p>
          <a:p>
            <a:pPr marL="0" indent="0"/>
            <a:endParaRPr lang="en-US" sz="1800" dirty="0">
              <a:latin typeface="Calibri"/>
              <a:cs typeface="Calibri"/>
            </a:endParaRPr>
          </a:p>
        </p:txBody>
      </p:sp>
    </p:spTree>
    <p:extLst>
      <p:ext uri="{BB962C8B-B14F-4D97-AF65-F5344CB8AC3E}">
        <p14:creationId xmlns:p14="http://schemas.microsoft.com/office/powerpoint/2010/main" val="2054762090"/>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62B0DF-AFCF-4681-BDD6-4CC4EE7AE3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63D7C-E9CB-4C77-8528-77A30083B7F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91F1737-EB5A-49A3-BFCA-A97A8DCDF40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_AngleLinesVTI</Template>
  <TotalTime>185</TotalTime>
  <Words>1086</Words>
  <Application>Microsoft Office PowerPoint</Application>
  <PresentationFormat>Widescreen</PresentationFormat>
  <Paragraphs>119</Paragraphs>
  <Slides>12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Univers Condensed Light</vt:lpstr>
      <vt:lpstr>Walbaum Display Light</vt:lpstr>
      <vt:lpstr>AngleLinesVTI</vt:lpstr>
      <vt:lpstr>implementation of a virtual private cloud within CloudStack</vt:lpstr>
      <vt:lpstr>Introduction</vt:lpstr>
      <vt:lpstr>goal</vt:lpstr>
      <vt:lpstr>Advantages of a vpc</vt:lpstr>
      <vt:lpstr>Personnel Costs  Complexity  Compliance/Legal concerns   </vt:lpstr>
      <vt:lpstr>Components of a Virtual private Cloud</vt:lpstr>
      <vt:lpstr>Network architecture</vt:lpstr>
      <vt:lpstr>VPC Configuration</vt:lpstr>
      <vt:lpstr>Processes that worked</vt:lpstr>
      <vt:lpstr>Processes that did not work</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nekoashi wolf</dc:creator>
  <cp:lastModifiedBy>Dustin Mcclure</cp:lastModifiedBy>
  <cp:revision>693</cp:revision>
  <dcterms:created xsi:type="dcterms:W3CDTF">2023-11-27T02:31:52Z</dcterms:created>
  <dcterms:modified xsi:type="dcterms:W3CDTF">2023-12-05T01:10:39Z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